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71" r:id="rId15"/>
    <p:sldId id="272" r:id="rId16"/>
    <p:sldId id="273" r:id="rId17"/>
    <p:sldId id="267" r:id="rId18"/>
    <p:sldId id="275" r:id="rId19"/>
    <p:sldId id="268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D25"/>
    <a:srgbClr val="F07510"/>
    <a:srgbClr val="439B37"/>
    <a:srgbClr val="DA28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6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Сильно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Способность к творчеству</c:v>
                </c:pt>
                <c:pt idx="1">
                  <c:v>Работоспособность</c:v>
                </c:pt>
                <c:pt idx="2">
                  <c:v>Исполнительность</c:v>
                </c:pt>
                <c:pt idx="3">
                  <c:v>Коммуникабельность</c:v>
                </c:pt>
                <c:pt idx="4">
                  <c:v>Адаптированность</c:v>
                </c:pt>
                <c:pt idx="5">
                  <c:v>Уверенностьв своих силах</c:v>
                </c:pt>
                <c:pt idx="6">
                  <c:v>Уровень саморегуляции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</c:v>
                </c:pt>
                <c:pt idx="1">
                  <c:v>75</c:v>
                </c:pt>
                <c:pt idx="2">
                  <c:v>90</c:v>
                </c:pt>
                <c:pt idx="3">
                  <c:v>75</c:v>
                </c:pt>
                <c:pt idx="4">
                  <c:v>90</c:v>
                </c:pt>
                <c:pt idx="5">
                  <c:v>65</c:v>
                </c:pt>
                <c:pt idx="6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Способность к творчеству</c:v>
                </c:pt>
                <c:pt idx="1">
                  <c:v>Работоспособность</c:v>
                </c:pt>
                <c:pt idx="2">
                  <c:v>Исполнительность</c:v>
                </c:pt>
                <c:pt idx="3">
                  <c:v>Коммуникабельность</c:v>
                </c:pt>
                <c:pt idx="4">
                  <c:v>Адаптированность</c:v>
                </c:pt>
                <c:pt idx="5">
                  <c:v>Уверенностьв своих силах</c:v>
                </c:pt>
                <c:pt idx="6">
                  <c:v>Уровень саморегуляции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60</c:v>
                </c:pt>
                <c:pt idx="1">
                  <c:v>25</c:v>
                </c:pt>
                <c:pt idx="2">
                  <c:v>10</c:v>
                </c:pt>
                <c:pt idx="3">
                  <c:v>25</c:v>
                </c:pt>
                <c:pt idx="4">
                  <c:v>10</c:v>
                </c:pt>
                <c:pt idx="5">
                  <c:v>25</c:v>
                </c:pt>
                <c:pt idx="6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Слабо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Способность к творчеству</c:v>
                </c:pt>
                <c:pt idx="1">
                  <c:v>Работоспособность</c:v>
                </c:pt>
                <c:pt idx="2">
                  <c:v>Исполнительность</c:v>
                </c:pt>
                <c:pt idx="3">
                  <c:v>Коммуникабельность</c:v>
                </c:pt>
                <c:pt idx="4">
                  <c:v>Адаптированность</c:v>
                </c:pt>
                <c:pt idx="5">
                  <c:v>Уверенностьв своих силах</c:v>
                </c:pt>
                <c:pt idx="6">
                  <c:v>Уровень саморегуляции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10</c:v>
                </c:pt>
                <c:pt idx="6">
                  <c:v>5</c:v>
                </c:pt>
              </c:numCache>
            </c:numRef>
          </c:val>
        </c:ser>
        <c:shape val="cylinder"/>
        <c:axId val="85819392"/>
        <c:axId val="85821312"/>
        <c:axId val="0"/>
      </c:bar3DChart>
      <c:catAx>
        <c:axId val="85819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821312"/>
        <c:crosses val="autoZero"/>
        <c:auto val="1"/>
        <c:lblAlgn val="ctr"/>
        <c:lblOffset val="100"/>
      </c:catAx>
      <c:valAx>
        <c:axId val="85821312"/>
        <c:scaling>
          <c:orientation val="minMax"/>
        </c:scaling>
        <c:axPos val="l"/>
        <c:majorGridlines/>
        <c:numFmt formatCode="General" sourceLinked="1"/>
        <c:tickLblPos val="nextTo"/>
        <c:crossAx val="85819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6172200" cy="44291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Личностный рост педагога.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Повышение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профессионализма педагога, как условие его личной успешности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Выступление на методическом объединении воспитателей. Февраль 2011 г.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Педагог-психолог Филиппова Н.Д.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EF3D25"/>
                </a:solidFill>
              </a:rPr>
              <a:t>Опрос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EF3D25"/>
                </a:solidFill>
              </a:rPr>
              <a:t>воспитателей</a:t>
            </a:r>
            <a:endParaRPr lang="ru-RU" sz="4000" b="1" dirty="0">
              <a:solidFill>
                <a:srgbClr val="EF3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1 вопрос: Что вам нравится в вашей работе?</a:t>
            </a:r>
          </a:p>
          <a:p>
            <a:r>
              <a:rPr lang="ru-RU" sz="2800" dirty="0" smtClean="0"/>
              <a:t>75% - общение с детьми, дети</a:t>
            </a:r>
          </a:p>
          <a:p>
            <a:r>
              <a:rPr lang="ru-RU" sz="2800" dirty="0" smtClean="0"/>
              <a:t>15% - Соц. пакет.</a:t>
            </a:r>
          </a:p>
          <a:p>
            <a:pPr>
              <a:buNone/>
            </a:pPr>
            <a:r>
              <a:rPr lang="ru-RU" sz="2800" b="1" dirty="0" smtClean="0"/>
              <a:t>2 вопрос: Как, по вашему мнению, вы развиваетесь в профессии?</a:t>
            </a:r>
          </a:p>
          <a:p>
            <a:r>
              <a:rPr lang="ru-RU" sz="2800" dirty="0" smtClean="0"/>
              <a:t>90% - самообразование, освоение новых методов воспитания, творческий подход, изучение литературы</a:t>
            </a:r>
          </a:p>
          <a:p>
            <a:r>
              <a:rPr lang="ru-RU" sz="2800" dirty="0" smtClean="0"/>
              <a:t>10% - мне хватает моего длительного опыта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EF3D25"/>
                </a:solidFill>
              </a:rPr>
              <a:t>Опрос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EF3D25"/>
                </a:solidFill>
              </a:rPr>
              <a:t>воспитателей</a:t>
            </a:r>
            <a:endParaRPr lang="ru-RU" sz="4000" b="1" dirty="0">
              <a:solidFill>
                <a:srgbClr val="EF3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3 вопрос: Насколько вы оцениваете свою общительность с детьми?</a:t>
            </a:r>
          </a:p>
          <a:p>
            <a:r>
              <a:rPr lang="ru-RU" sz="2800" dirty="0" smtClean="0"/>
              <a:t>100% - высокая степень</a:t>
            </a:r>
          </a:p>
          <a:p>
            <a:pPr>
              <a:buNone/>
            </a:pPr>
            <a:r>
              <a:rPr lang="ru-RU" sz="2800" b="1" dirty="0" smtClean="0"/>
              <a:t>С коллегами?</a:t>
            </a:r>
          </a:p>
          <a:p>
            <a:r>
              <a:rPr lang="ru-RU" sz="2800" dirty="0" smtClean="0"/>
              <a:t>80% - доброжелательные отношения</a:t>
            </a:r>
          </a:p>
          <a:p>
            <a:r>
              <a:rPr lang="ru-RU" sz="2800" dirty="0" smtClean="0"/>
              <a:t>20% - чувствуется некоторая отдаленность</a:t>
            </a:r>
          </a:p>
          <a:p>
            <a:pPr>
              <a:buNone/>
            </a:pPr>
            <a:r>
              <a:rPr lang="ru-RU" sz="2800" b="1" dirty="0" smtClean="0"/>
              <a:t>4 вопрос: Как, по вашему мнению, вы реагируете в конфликте?</a:t>
            </a:r>
          </a:p>
          <a:p>
            <a:r>
              <a:rPr lang="ru-RU" sz="2800" dirty="0" smtClean="0"/>
              <a:t>90% - компромисс</a:t>
            </a:r>
          </a:p>
          <a:p>
            <a:r>
              <a:rPr lang="ru-RU" sz="2800" dirty="0" smtClean="0"/>
              <a:t>10% - избегание конфликта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EF3D25"/>
                </a:solidFill>
              </a:rPr>
              <a:t>Опрос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EF3D25"/>
                </a:solidFill>
              </a:rPr>
              <a:t>воспитателей</a:t>
            </a:r>
            <a:endParaRPr lang="ru-RU" sz="4000" b="1" dirty="0">
              <a:solidFill>
                <a:srgbClr val="EF3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5</a:t>
            </a:r>
            <a:r>
              <a:rPr lang="ru-RU" sz="2800" b="1" dirty="0" smtClean="0"/>
              <a:t> вопрос: Что вам особенно нравится в общении с детьми?</a:t>
            </a:r>
          </a:p>
          <a:p>
            <a:r>
              <a:rPr lang="ru-RU" sz="2800" dirty="0" smtClean="0"/>
              <a:t>100% - их открытость, непредсказуемость, рост, доверие </a:t>
            </a:r>
          </a:p>
          <a:p>
            <a:pPr>
              <a:buNone/>
            </a:pPr>
            <a:r>
              <a:rPr lang="ru-RU" sz="2800" b="1" dirty="0" smtClean="0"/>
              <a:t>6 вопрос: Что хотелось бы улучшить в своей работе?</a:t>
            </a:r>
          </a:p>
          <a:p>
            <a:r>
              <a:rPr lang="ru-RU" sz="2800" dirty="0" smtClean="0"/>
              <a:t>60% - введение единой системы требований, доски объявлений и своевременного информирования о мероприятиях</a:t>
            </a:r>
          </a:p>
          <a:p>
            <a:r>
              <a:rPr lang="ru-RU" sz="2800" dirty="0" smtClean="0"/>
              <a:t>15% - большую стабильность семьи</a:t>
            </a:r>
          </a:p>
          <a:p>
            <a:r>
              <a:rPr lang="ru-RU" sz="2800" dirty="0" smtClean="0"/>
              <a:t>15% - освоить компьютер, опыт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Результаты полученных данных теста «</a:t>
            </a:r>
            <a:r>
              <a:rPr lang="ru-RU" sz="2400" b="1" dirty="0" smtClean="0">
                <a:solidFill>
                  <a:srgbClr val="00B0F0"/>
                </a:solidFill>
              </a:rPr>
              <a:t>Психологическая готовность и </a:t>
            </a:r>
            <a:r>
              <a:rPr lang="ru-RU" sz="2400" b="1" dirty="0" err="1" smtClean="0">
                <a:solidFill>
                  <a:srgbClr val="00B0F0"/>
                </a:solidFill>
              </a:rPr>
              <a:t>адаптированность</a:t>
            </a:r>
            <a:r>
              <a:rPr lang="ru-RU" sz="2400" b="1" dirty="0" smtClean="0">
                <a:solidFill>
                  <a:srgbClr val="00B0F0"/>
                </a:solidFill>
              </a:rPr>
              <a:t> педагога к </a:t>
            </a:r>
            <a:r>
              <a:rPr lang="ru-RU" sz="2400" b="1" dirty="0" smtClean="0">
                <a:solidFill>
                  <a:srgbClr val="00B0F0"/>
                </a:solidFill>
              </a:rPr>
              <a:t>работе»</a:t>
            </a:r>
            <a:endParaRPr lang="ru-RU" sz="2400" b="1" dirty="0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2059" y="1500174"/>
            <a:ext cx="767258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Анализ полученных данных теста «</a:t>
            </a:r>
            <a:r>
              <a:rPr lang="ru-RU" sz="2400" b="1" dirty="0" smtClean="0">
                <a:solidFill>
                  <a:srgbClr val="00B0F0"/>
                </a:solidFill>
              </a:rPr>
              <a:t>Психологическая готовность и </a:t>
            </a:r>
            <a:r>
              <a:rPr lang="ru-RU" sz="2400" b="1" dirty="0" err="1" smtClean="0">
                <a:solidFill>
                  <a:srgbClr val="00B0F0"/>
                </a:solidFill>
              </a:rPr>
              <a:t>адаптированность</a:t>
            </a:r>
            <a:r>
              <a:rPr lang="ru-RU" sz="2400" b="1" dirty="0" smtClean="0">
                <a:solidFill>
                  <a:srgbClr val="00B0F0"/>
                </a:solidFill>
              </a:rPr>
              <a:t> педагога к </a:t>
            </a:r>
            <a:r>
              <a:rPr lang="ru-RU" sz="2400" b="1" dirty="0" smtClean="0">
                <a:solidFill>
                  <a:srgbClr val="00B0F0"/>
                </a:solidFill>
              </a:rPr>
              <a:t>работе»</a:t>
            </a:r>
            <a:endParaRPr lang="ru-RU" sz="2400" b="1" dirty="0">
              <a:solidFill>
                <a:srgbClr val="00B0F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6867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Выводы по тесту «</a:t>
            </a:r>
            <a:r>
              <a:rPr lang="ru-RU" sz="2400" b="1" dirty="0" smtClean="0">
                <a:solidFill>
                  <a:srgbClr val="00B0F0"/>
                </a:solidFill>
              </a:rPr>
              <a:t>Психологическая готовность и </a:t>
            </a:r>
            <a:r>
              <a:rPr lang="ru-RU" sz="2400" b="1" dirty="0" err="1" smtClean="0">
                <a:solidFill>
                  <a:srgbClr val="00B0F0"/>
                </a:solidFill>
              </a:rPr>
              <a:t>адаптированность</a:t>
            </a:r>
            <a:r>
              <a:rPr lang="ru-RU" sz="2400" b="1" dirty="0" smtClean="0">
                <a:solidFill>
                  <a:srgbClr val="00B0F0"/>
                </a:solidFill>
              </a:rPr>
              <a:t> педагога к </a:t>
            </a:r>
            <a:r>
              <a:rPr lang="ru-RU" sz="2400" b="1" dirty="0" smtClean="0">
                <a:solidFill>
                  <a:srgbClr val="00B0F0"/>
                </a:solidFill>
              </a:rPr>
              <a:t>работе»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7786742" cy="50452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600" dirty="0" smtClean="0"/>
              <a:t>   В педагогическом </a:t>
            </a:r>
            <a:r>
              <a:rPr lang="ru-RU" sz="2600" dirty="0" smtClean="0"/>
              <a:t>коллективе ярко </a:t>
            </a:r>
            <a:r>
              <a:rPr lang="ru-RU" sz="2600" dirty="0" smtClean="0"/>
              <a:t>выражены: работоспособность</a:t>
            </a:r>
            <a:r>
              <a:rPr lang="ru-RU" sz="2600" dirty="0" smtClean="0"/>
              <a:t>, исполнительность, </a:t>
            </a:r>
            <a:r>
              <a:rPr lang="ru-RU" sz="2600" dirty="0" smtClean="0"/>
              <a:t>коммуникабельность </a:t>
            </a:r>
            <a:r>
              <a:rPr lang="ru-RU" sz="2600" dirty="0" smtClean="0"/>
              <a:t>и </a:t>
            </a:r>
            <a:r>
              <a:rPr lang="ru-RU" sz="2600" dirty="0" err="1" smtClean="0"/>
              <a:t>адаптированность</a:t>
            </a:r>
            <a:r>
              <a:rPr lang="ru-RU" sz="2600" dirty="0" smtClean="0"/>
              <a:t>, что обеспечивает стабильность и качество воспитательного </a:t>
            </a:r>
            <a:r>
              <a:rPr lang="ru-RU" sz="2600" dirty="0" smtClean="0"/>
              <a:t>процесса. Самым </a:t>
            </a:r>
            <a:r>
              <a:rPr lang="ru-RU" sz="2600" dirty="0" smtClean="0"/>
              <a:t>слабым звеном являются способность к творчеству, уверенность в своих силах и </a:t>
            </a:r>
            <a:r>
              <a:rPr lang="ru-RU" sz="2600" dirty="0" err="1" smtClean="0"/>
              <a:t>саморегуляция</a:t>
            </a:r>
            <a:r>
              <a:rPr lang="ru-RU" sz="2600" dirty="0" smtClean="0"/>
              <a:t>. Данные характеристики требуют определенной </a:t>
            </a:r>
            <a:r>
              <a:rPr lang="ru-RU" sz="2600" dirty="0" smtClean="0"/>
              <a:t>коррекции. Способность </a:t>
            </a:r>
            <a:r>
              <a:rPr lang="ru-RU" sz="2600" dirty="0" smtClean="0"/>
              <a:t>к творчеству является важной составляющей работы с детьми и важнейшим признаком педагогической культуры.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Рекомендации по тесту «</a:t>
            </a:r>
            <a:r>
              <a:rPr lang="ru-RU" sz="2400" b="1" dirty="0" smtClean="0">
                <a:solidFill>
                  <a:srgbClr val="00B0F0"/>
                </a:solidFill>
              </a:rPr>
              <a:t>Психологическая готовность и </a:t>
            </a:r>
            <a:r>
              <a:rPr lang="ru-RU" sz="2400" b="1" dirty="0" err="1" smtClean="0">
                <a:solidFill>
                  <a:srgbClr val="00B0F0"/>
                </a:solidFill>
              </a:rPr>
              <a:t>адаптированность</a:t>
            </a:r>
            <a:r>
              <a:rPr lang="ru-RU" sz="2400" b="1" dirty="0" smtClean="0">
                <a:solidFill>
                  <a:srgbClr val="00B0F0"/>
                </a:solidFill>
              </a:rPr>
              <a:t> педагога к </a:t>
            </a:r>
            <a:r>
              <a:rPr lang="ru-RU" sz="2400" b="1" dirty="0" smtClean="0">
                <a:solidFill>
                  <a:srgbClr val="00B0F0"/>
                </a:solidFill>
              </a:rPr>
              <a:t>работе»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7786742" cy="50452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600" dirty="0" smtClean="0"/>
              <a:t>   </a:t>
            </a:r>
            <a:r>
              <a:rPr lang="ru-RU" sz="3200" dirty="0" smtClean="0"/>
              <a:t>Создание </a:t>
            </a:r>
            <a:r>
              <a:rPr lang="ru-RU" sz="3200" dirty="0" smtClean="0"/>
              <a:t>условий для обмена опытом и возможности узнать деловые и личные качества своих коллег могут повысить уверенность в своих силах, обмен творческими идеями и работа в мини-группах снимет страх неудачи и повысит творческий потенциал. </a:t>
            </a:r>
          </a:p>
          <a:p>
            <a:pPr algn="just">
              <a:buNone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EF3D25"/>
                </a:solidFill>
              </a:rPr>
              <a:t>Стимулирование творческого потенциала педагога</a:t>
            </a:r>
            <a:endParaRPr lang="ru-RU" sz="3600" dirty="0">
              <a:solidFill>
                <a:srgbClr val="EF3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7786742" cy="514353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   </a:t>
            </a:r>
            <a:r>
              <a:rPr lang="ru-RU" sz="2800" b="1" dirty="0" smtClean="0"/>
              <a:t>Какие </a:t>
            </a:r>
            <a:r>
              <a:rPr lang="ru-RU" sz="2800" b="1" dirty="0" smtClean="0"/>
              <a:t>способности человека служат ступеньками к </a:t>
            </a:r>
            <a:r>
              <a:rPr lang="ru-RU" sz="2800" b="1" dirty="0" smtClean="0"/>
              <a:t>творчеству?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</a:t>
            </a:r>
            <a:r>
              <a:rPr lang="ru-RU" sz="2800" u="sng" dirty="0" smtClean="0"/>
              <a:t>умения</a:t>
            </a:r>
            <a:r>
              <a:rPr lang="ru-RU" sz="2800" dirty="0" smtClean="0"/>
              <a:t> - наблюдать</a:t>
            </a:r>
            <a:r>
              <a:rPr lang="ru-RU" sz="2800" dirty="0" smtClean="0"/>
              <a:t>, анализировать, обобщать, выделять главное, предвидеть, соединять точный расчет с фантазией и догадкой, научная интуиция; </a:t>
            </a: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r>
              <a:rPr lang="ru-RU" sz="2800" dirty="0" smtClean="0"/>
              <a:t>   </a:t>
            </a:r>
            <a:r>
              <a:rPr lang="ru-RU" sz="2800" u="sng" dirty="0" smtClean="0"/>
              <a:t>способности</a:t>
            </a:r>
            <a:r>
              <a:rPr lang="ru-RU" sz="2800" dirty="0" smtClean="0"/>
              <a:t> - гибкость и нестандартность мышления, владение умением поиска аналогов, комбинирования.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i="1" dirty="0" smtClean="0"/>
              <a:t> </a:t>
            </a:r>
            <a:r>
              <a:rPr lang="ru-RU" sz="2800" i="1" dirty="0" smtClean="0"/>
              <a:t>  готовность </a:t>
            </a:r>
            <a:r>
              <a:rPr lang="ru-RU" sz="2800" i="1" dirty="0" smtClean="0"/>
              <a:t>памяти выдать в нужную минуту необходимую информацию, видеть проблемы и противоречия, легкость генерирования идей.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4471990" cy="628654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07510"/>
                </a:solidFill>
                <a:latin typeface="Century Schoolbook" pitchFamily="18" charset="0"/>
                <a:cs typeface="Times New Roman" pitchFamily="18" charset="0"/>
              </a:rPr>
              <a:t>Какие </a:t>
            </a:r>
            <a:r>
              <a:rPr lang="ru-RU" sz="2200" b="1" dirty="0" smtClean="0">
                <a:solidFill>
                  <a:srgbClr val="F07510"/>
                </a:solidFill>
                <a:latin typeface="Century Schoolbook" pitchFamily="18" charset="0"/>
                <a:cs typeface="Times New Roman" pitchFamily="18" charset="0"/>
              </a:rPr>
              <a:t>способности человека служат ступеньками к творчеству? </a:t>
            </a:r>
            <a:r>
              <a:rPr lang="ru-RU" sz="2200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  </a:t>
            </a:r>
            <a:r>
              <a:rPr lang="ru-RU" sz="2200" u="sng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умения</a:t>
            </a:r>
            <a: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- наблюдать, анализировать, </a:t>
            </a:r>
            <a: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обобщать</a:t>
            </a:r>
            <a: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выделять главное</a:t>
            </a:r>
            <a: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, предвидеть, соединять точный расчет с фантазией и догадкой, научная интуиция; </a:t>
            </a:r>
            <a:b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  </a:t>
            </a:r>
            <a:r>
              <a:rPr lang="ru-RU" sz="2200" u="sng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способности</a:t>
            </a:r>
            <a: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- гибкость и нестандартность мышления, владение умением поиска аналогов, комбинирования.</a:t>
            </a:r>
            <a:br>
              <a:rPr lang="ru-RU" sz="2200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Century Schoolbook" pitchFamily="18" charset="0"/>
                <a:cs typeface="Times New Roman" pitchFamily="18" charset="0"/>
              </a:rPr>
              <a:t>   готовность памяти выдать в нужную минуту необходимую информацию, видеть проблемы и противоречия, легкость генерирования идей.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dirty="0"/>
          </a:p>
        </p:txBody>
      </p:sp>
      <p:pic>
        <p:nvPicPr>
          <p:cNvPr id="4" name="Содержимое 3" descr="56329592_14286800x48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857752" y="571480"/>
            <a:ext cx="4048154" cy="2428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EF3D25"/>
                </a:solidFill>
              </a:rPr>
              <a:t>Вывод</a:t>
            </a:r>
            <a:endParaRPr lang="ru-RU" sz="4800" b="1" dirty="0">
              <a:solidFill>
                <a:srgbClr val="EF3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  Каков </a:t>
            </a:r>
            <a:r>
              <a:rPr lang="ru-RU" sz="2800" dirty="0" smtClean="0"/>
              <a:t>педагог, таковы его воспитанники, поэтому результативность профессиональной деятельности напрямую зависит от личностных особенностей педагога. Подлинная интеллигентность, духовная культура, желание и умение работать вместе с другими, способность найти верное применение своим силам и возможностям в коллективном педагогическом творчестве обеспечат ее успешность.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EF3D25"/>
                </a:solidFill>
              </a:rPr>
              <a:t>Успешность профессиональной деятельности </a:t>
            </a:r>
            <a:r>
              <a:rPr lang="ru-RU" b="1" dirty="0" smtClean="0">
                <a:solidFill>
                  <a:srgbClr val="EF3D25"/>
                </a:solidFill>
              </a:rPr>
              <a:t>педагога определяется:</a:t>
            </a:r>
            <a:endParaRPr lang="ru-RU" b="1" dirty="0">
              <a:solidFill>
                <a:srgbClr val="EF3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514353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постановкой </a:t>
            </a:r>
            <a:r>
              <a:rPr lang="ru-RU" sz="3200" dirty="0" smtClean="0"/>
              <a:t>целей и задач воспитательно-образовательной работы с детьми адекватно современным </a:t>
            </a:r>
            <a:r>
              <a:rPr lang="ru-RU" sz="3200" dirty="0" smtClean="0"/>
              <a:t>запросам;</a:t>
            </a:r>
          </a:p>
          <a:p>
            <a:r>
              <a:rPr lang="ru-RU" sz="3200" dirty="0" smtClean="0"/>
              <a:t>подбором </a:t>
            </a:r>
            <a:r>
              <a:rPr lang="ru-RU" sz="3200" dirty="0" smtClean="0"/>
              <a:t>наиболее эффективных методов и приемов для их </a:t>
            </a:r>
            <a:r>
              <a:rPr lang="ru-RU" sz="3200" dirty="0" smtClean="0"/>
              <a:t>реализации;</a:t>
            </a:r>
          </a:p>
          <a:p>
            <a:r>
              <a:rPr lang="ru-RU" sz="3200" dirty="0" smtClean="0"/>
              <a:t>достижением </a:t>
            </a:r>
            <a:r>
              <a:rPr lang="ru-RU" sz="3200" dirty="0" smtClean="0"/>
              <a:t>тех результатов, которые были запланированы. </a:t>
            </a:r>
            <a:endParaRPr lang="ru-RU" sz="3200" dirty="0" smtClean="0"/>
          </a:p>
          <a:p>
            <a:pPr algn="just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0012-012-Spasibo-za-vnimani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857232"/>
            <a:ext cx="7161033" cy="5402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EF3D25"/>
                </a:solidFill>
              </a:rPr>
              <a:t>Личностные качества педагога проявляются через педагогические умения:</a:t>
            </a:r>
            <a:endParaRPr lang="ru-RU" b="1" dirty="0">
              <a:solidFill>
                <a:srgbClr val="EF3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Гностические;</a:t>
            </a:r>
          </a:p>
          <a:p>
            <a:r>
              <a:rPr lang="ru-RU" sz="4400" dirty="0" smtClean="0"/>
              <a:t>Конструктивные;</a:t>
            </a:r>
          </a:p>
          <a:p>
            <a:r>
              <a:rPr lang="ru-RU" sz="4400" dirty="0" smtClean="0"/>
              <a:t>Организаторские;</a:t>
            </a:r>
          </a:p>
          <a:p>
            <a:r>
              <a:rPr lang="ru-RU" sz="4400" dirty="0" smtClean="0"/>
              <a:t>Коммуникативные; </a:t>
            </a:r>
            <a:endParaRPr lang="ru-RU" sz="4400" dirty="0" smtClean="0"/>
          </a:p>
          <a:p>
            <a:r>
              <a:rPr lang="ru-RU" sz="4400" dirty="0" smtClean="0"/>
              <a:t>Специальные.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439B37"/>
                </a:solidFill>
              </a:rPr>
              <a:t>Гностические умения</a:t>
            </a:r>
            <a:endParaRPr lang="ru-RU" sz="3600" b="1" dirty="0">
              <a:solidFill>
                <a:srgbClr val="439B3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7858180" cy="52595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  Группа </a:t>
            </a:r>
            <a:r>
              <a:rPr lang="ru-RU" sz="2800" dirty="0" smtClean="0"/>
              <a:t>умений, с помощью которых педагог изучает ребенка, его возрастные, индивидуальные особенности, личностные качества, взаимоотношения со сверстниками, </a:t>
            </a:r>
            <a:r>
              <a:rPr lang="ru-RU" sz="2800" dirty="0" smtClean="0"/>
              <a:t>степень </a:t>
            </a:r>
            <a:r>
              <a:rPr lang="ru-RU" sz="2800" dirty="0" smtClean="0"/>
              <a:t>эмоционального благополучия, коллектив в </a:t>
            </a:r>
            <a:r>
              <a:rPr lang="ru-RU" sz="2800" dirty="0" smtClean="0"/>
              <a:t>целом. Изучение </a:t>
            </a:r>
            <a:r>
              <a:rPr lang="ru-RU" sz="2800" dirty="0" smtClean="0"/>
              <a:t>ребенка – основа понимания педагогом его внутреннего мира. </a:t>
            </a:r>
            <a:r>
              <a:rPr lang="ru-RU" sz="2800" dirty="0" smtClean="0"/>
              <a:t>Она </a:t>
            </a:r>
            <a:r>
              <a:rPr lang="ru-RU" sz="2800" dirty="0" smtClean="0"/>
              <a:t>дает педагогу возможность объяснить причины поведения, увидеть пути совершенствования воспитания и обучения.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439B37"/>
                </a:solidFill>
              </a:rPr>
              <a:t>Конструктивные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439B37"/>
                </a:solidFill>
              </a:rPr>
              <a:t>умения</a:t>
            </a:r>
            <a:endParaRPr lang="ru-RU" sz="3600" b="1" dirty="0">
              <a:solidFill>
                <a:srgbClr val="439B3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7786742" cy="54024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  Необходимы </a:t>
            </a:r>
            <a:r>
              <a:rPr lang="ru-RU" sz="2800" dirty="0" smtClean="0"/>
              <a:t>педагогу для проектирования </a:t>
            </a:r>
            <a:r>
              <a:rPr lang="ru-RU" sz="2800" dirty="0" smtClean="0"/>
              <a:t>целостного процесса воспитания </a:t>
            </a:r>
            <a:r>
              <a:rPr lang="ru-RU" sz="2800" dirty="0" smtClean="0"/>
              <a:t>детей с учетом перспектив образовательной работы. Для этого требуется модифицировать общие цели и задачи воспитания применительно к конкретной группе детей и к каждому ребенку с учетом особенностей его развития. Конструктивные умения воплощаются в планировании работы, в составлении конспектов занятий, сценариев, праздников и тому подобное.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439B37"/>
                </a:solidFill>
              </a:rPr>
              <a:t>Организаторские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439B37"/>
                </a:solidFill>
              </a:rPr>
              <a:t>умения</a:t>
            </a:r>
            <a:endParaRPr lang="ru-RU" sz="3600" b="1" dirty="0">
              <a:solidFill>
                <a:srgbClr val="439B3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7786742" cy="54024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  Включают </a:t>
            </a:r>
            <a:r>
              <a:rPr lang="ru-RU" sz="2800" dirty="0" smtClean="0"/>
              <a:t>в себя: привлечение внимания детей и развитие у них устойчивых интересов к учению, труду и другим видам деятельности, формирование потребности в </a:t>
            </a:r>
            <a:r>
              <a:rPr lang="ru-RU" sz="2800" dirty="0" smtClean="0"/>
              <a:t>знаниях. </a:t>
            </a:r>
            <a:r>
              <a:rPr lang="ru-RU" sz="2800" dirty="0" smtClean="0"/>
              <a:t>И</a:t>
            </a:r>
            <a:r>
              <a:rPr lang="ru-RU" sz="2800" dirty="0" smtClean="0"/>
              <a:t>зложение познавательной </a:t>
            </a:r>
            <a:r>
              <a:rPr lang="ru-RU" sz="2800" dirty="0" smtClean="0"/>
              <a:t>информации, а также формирование у детей навыков ее самостоятельного </a:t>
            </a:r>
            <a:r>
              <a:rPr lang="ru-RU" sz="2800" dirty="0" smtClean="0"/>
              <a:t>поиска. Развитие </a:t>
            </a:r>
            <a:r>
              <a:rPr lang="ru-RU" sz="2800" dirty="0" smtClean="0"/>
              <a:t>индивидуальных </a:t>
            </a:r>
            <a:r>
              <a:rPr lang="ru-RU" sz="2800" dirty="0" smtClean="0"/>
              <a:t>особенностей;</a:t>
            </a:r>
          </a:p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осуществление </a:t>
            </a:r>
            <a:r>
              <a:rPr lang="ru-RU" sz="2800" dirty="0" smtClean="0"/>
              <a:t>индивидуального подхода к каждому ребенку.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439B37"/>
                </a:solidFill>
              </a:rPr>
              <a:t>Ориентационные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439B37"/>
                </a:solidFill>
              </a:rPr>
              <a:t>умения</a:t>
            </a:r>
            <a:endParaRPr lang="ru-RU" sz="3600" b="1" dirty="0">
              <a:solidFill>
                <a:srgbClr val="439B3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7786742" cy="54024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</a:t>
            </a:r>
            <a:r>
              <a:rPr lang="ru-RU" sz="3600" dirty="0" smtClean="0"/>
              <a:t>направлены </a:t>
            </a:r>
            <a:r>
              <a:rPr lang="ru-RU" sz="3600" dirty="0" smtClean="0"/>
              <a:t>на формирование морально-ценностных установок воспитанников, привитие устойчивого интереса к учебной, познавательной деятельности; организация совместной творческой деятельности для развития социально значимых качеств личности.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439B37"/>
                </a:solidFill>
              </a:rPr>
              <a:t>Коммуникативные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439B37"/>
                </a:solidFill>
              </a:rPr>
              <a:t>умения</a:t>
            </a:r>
            <a:endParaRPr lang="ru-RU" sz="3600" b="1" dirty="0">
              <a:solidFill>
                <a:srgbClr val="439B3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7786742" cy="54024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</a:t>
            </a:r>
            <a:r>
              <a:rPr lang="ru-RU" sz="3200" dirty="0" smtClean="0"/>
              <a:t>Проявляются </a:t>
            </a:r>
            <a:r>
              <a:rPr lang="ru-RU" sz="3200" dirty="0" smtClean="0"/>
              <a:t>в установлении педагогом быстрого контакта с </a:t>
            </a:r>
            <a:r>
              <a:rPr lang="ru-RU" sz="3200" dirty="0" smtClean="0"/>
              <a:t>воспитанниками и коллегами в </a:t>
            </a:r>
            <a:r>
              <a:rPr lang="ru-RU" sz="3200" dirty="0" smtClean="0"/>
              <a:t>различных ситуациях, нахождении общего с ними языка, толерантности, оптимизма. Эти умения помогают </a:t>
            </a:r>
            <a:r>
              <a:rPr lang="ru-RU" sz="3200" dirty="0" smtClean="0"/>
              <a:t>воспитателю расположить </a:t>
            </a:r>
            <a:r>
              <a:rPr lang="ru-RU" sz="3200" dirty="0" smtClean="0"/>
              <a:t>к себе, вызвать сопереживание, что важно для сплочения </a:t>
            </a:r>
            <a:r>
              <a:rPr lang="ru-RU" sz="3200" dirty="0" smtClean="0"/>
              <a:t>детей, педагогического </a:t>
            </a:r>
            <a:r>
              <a:rPr lang="ru-RU" sz="3200" dirty="0" smtClean="0"/>
              <a:t>коллектива.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439B37"/>
                </a:solidFill>
              </a:rPr>
              <a:t>Специальные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439B37"/>
                </a:solidFill>
              </a:rPr>
              <a:t>умения</a:t>
            </a:r>
            <a:endParaRPr lang="ru-RU" sz="3600" b="1" dirty="0">
              <a:solidFill>
                <a:srgbClr val="439B3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7786742" cy="54024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</a:t>
            </a:r>
            <a:r>
              <a:rPr lang="ru-RU" sz="3200" dirty="0" smtClean="0"/>
              <a:t>Включает </a:t>
            </a:r>
            <a:r>
              <a:rPr lang="ru-RU" sz="3200" dirty="0" smtClean="0"/>
              <a:t>в себя умения петь, танцевать, выразительно рассказывать, читать стихи, шить, вязать, выращивать растения, мастерить </a:t>
            </a:r>
            <a:r>
              <a:rPr lang="ru-RU" sz="3200" dirty="0" smtClean="0"/>
              <a:t>игрушки, показывать </a:t>
            </a:r>
            <a:r>
              <a:rPr lang="ru-RU" sz="3200" dirty="0" smtClean="0"/>
              <a:t>кукольный театр и проявляется в творчестве. Чем больше таких специальных умений в арсенале педагога, тем интереснее и содержательнее жизнь детей.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170</TotalTime>
  <Words>826</Words>
  <PresentationFormat>Экран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Личностный рост педагога.  Повышение профессионализма педагога, как условие его личной успешности</vt:lpstr>
      <vt:lpstr>Успешность профессиональной деятельности педагога определяется:</vt:lpstr>
      <vt:lpstr>Личностные качества педагога проявляются через педагогические умения:</vt:lpstr>
      <vt:lpstr>Гностические умения</vt:lpstr>
      <vt:lpstr>Конструктивные умения</vt:lpstr>
      <vt:lpstr>Организаторские умения</vt:lpstr>
      <vt:lpstr>Ориентационные умения</vt:lpstr>
      <vt:lpstr>Коммуникативные умения</vt:lpstr>
      <vt:lpstr>Специальные умения</vt:lpstr>
      <vt:lpstr>Опрос воспитателей</vt:lpstr>
      <vt:lpstr>Опрос воспитателей</vt:lpstr>
      <vt:lpstr>Опрос воспитателей</vt:lpstr>
      <vt:lpstr>Результаты полученных данных теста «Психологическая готовность и адаптированность педагога к работе»</vt:lpstr>
      <vt:lpstr>Анализ полученных данных теста «Психологическая готовность и адаптированность педагога к работе»</vt:lpstr>
      <vt:lpstr>Выводы по тесту «Психологическая готовность и адаптированность педагога к работе»</vt:lpstr>
      <vt:lpstr>Рекомендации по тесту «Психологическая готовность и адаптированность педагога к работе»</vt:lpstr>
      <vt:lpstr>Стимулирование творческого потенциала педагога</vt:lpstr>
      <vt:lpstr>  Какие способности человека служат ступеньками к творчеству?     умения - наблюдать, анализировать,  обобщать, выделять главное, предвидеть, соединять точный расчет с фантазией и догадкой, научная интуиция;     способности - гибкость и нестандартность мышления, владение умением поиска аналогов, комбинирования.    готовность памяти выдать в нужную минуту необходимую информацию, видеть проблемы и противоречия, легкость генерирования идей. </vt:lpstr>
      <vt:lpstr>Вывод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Личностный рост педагога.  Повышение профессионализма педагога, как условие его личной успешности</dc:title>
  <dc:creator>Tasha</dc:creator>
  <cp:lastModifiedBy>Tasha</cp:lastModifiedBy>
  <cp:revision>19</cp:revision>
  <dcterms:created xsi:type="dcterms:W3CDTF">2011-02-27T20:49:45Z</dcterms:created>
  <dcterms:modified xsi:type="dcterms:W3CDTF">2011-02-27T23:50:28Z</dcterms:modified>
</cp:coreProperties>
</file>