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9" r:id="rId4"/>
    <p:sldId id="260" r:id="rId5"/>
    <p:sldId id="269" r:id="rId6"/>
    <p:sldId id="262" r:id="rId7"/>
    <p:sldId id="258" r:id="rId8"/>
    <p:sldId id="264" r:id="rId9"/>
    <p:sldId id="265" r:id="rId10"/>
    <p:sldId id="263" r:id="rId11"/>
    <p:sldId id="267" r:id="rId12"/>
    <p:sldId id="268" r:id="rId13"/>
    <p:sldId id="266" r:id="rId14"/>
    <p:sldId id="261" r:id="rId15"/>
    <p:sldId id="273" r:id="rId16"/>
    <p:sldId id="272" r:id="rId17"/>
    <p:sldId id="271" r:id="rId18"/>
    <p:sldId id="274" r:id="rId19"/>
    <p:sldId id="275" r:id="rId20"/>
    <p:sldId id="276" r:id="rId21"/>
    <p:sldId id="277" r:id="rId22"/>
    <p:sldId id="278" r:id="rId23"/>
  </p:sldIdLst>
  <p:sldSz cx="12192000" cy="6858000"/>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39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89464132-4F9B-4B93-8F38-A88DA020A24B}" type="datetimeFigureOut">
              <a:rPr lang="ru-RU" smtClean="0"/>
              <a:t>17.04.2024</a:t>
            </a:fld>
            <a:endParaRPr lang="ru-RU"/>
          </a:p>
        </p:txBody>
      </p:sp>
      <p:sp>
        <p:nvSpPr>
          <p:cNvPr id="4" name="Нижний колонтитул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BC53598E-7C17-4677-8FD2-FF162CA312BB}" type="slidenum">
              <a:rPr lang="ru-RU" smtClean="0"/>
              <a:t>‹#›</a:t>
            </a:fld>
            <a:endParaRPr lang="ru-RU"/>
          </a:p>
        </p:txBody>
      </p:sp>
    </p:spTree>
    <p:extLst>
      <p:ext uri="{BB962C8B-B14F-4D97-AF65-F5344CB8AC3E}">
        <p14:creationId xmlns:p14="http://schemas.microsoft.com/office/powerpoint/2010/main" val="408718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92D6A1D9-5833-405F-97B0-5C0E095A2AE0}" type="datetimeFigureOut">
              <a:rPr lang="ru-RU" smtClean="0"/>
              <a:t>17.04.2024</a:t>
            </a:fld>
            <a:endParaRPr lang="ru-RU"/>
          </a:p>
        </p:txBody>
      </p:sp>
      <p:sp>
        <p:nvSpPr>
          <p:cNvPr id="4" name="Образ слайда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AF76B735-B944-4C6F-B648-07E4EB7ECB55}" type="slidenum">
              <a:rPr lang="ru-RU" smtClean="0"/>
              <a:t>‹#›</a:t>
            </a:fld>
            <a:endParaRPr lang="ru-RU"/>
          </a:p>
        </p:txBody>
      </p:sp>
    </p:spTree>
    <p:extLst>
      <p:ext uri="{BB962C8B-B14F-4D97-AF65-F5344CB8AC3E}">
        <p14:creationId xmlns:p14="http://schemas.microsoft.com/office/powerpoint/2010/main" val="400742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76B735-B944-4C6F-B648-07E4EB7ECB55}" type="slidenum">
              <a:rPr lang="ru-RU" smtClean="0"/>
              <a:t>14</a:t>
            </a:fld>
            <a:endParaRPr lang="ru-RU"/>
          </a:p>
        </p:txBody>
      </p:sp>
    </p:spTree>
    <p:extLst>
      <p:ext uri="{BB962C8B-B14F-4D97-AF65-F5344CB8AC3E}">
        <p14:creationId xmlns:p14="http://schemas.microsoft.com/office/powerpoint/2010/main" val="115723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E2A652-B40F-4C74-B859-559E40E1118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90E16372-2B0D-435E-ABB8-E47586009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5F83CC77-B93E-4F66-A696-006E7407D861}"/>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5" name="Нижний колонтитул 4">
            <a:extLst>
              <a:ext uri="{FF2B5EF4-FFF2-40B4-BE49-F238E27FC236}">
                <a16:creationId xmlns="" xmlns:a16="http://schemas.microsoft.com/office/drawing/2014/main" id="{D1D5EB09-FDCD-416A-86C5-4E56444DAB0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E83E94B-F99A-4037-8D9C-E673DFE6CB21}"/>
              </a:ext>
            </a:extLst>
          </p:cNvPr>
          <p:cNvSpPr>
            <a:spLocks noGrp="1"/>
          </p:cNvSpPr>
          <p:nvPr>
            <p:ph type="sldNum" sz="quarter" idx="12"/>
          </p:nvPr>
        </p:nvSpPr>
        <p:spPr/>
        <p:txBody>
          <a:bodyPr/>
          <a:lstStyle/>
          <a:p>
            <a:fld id="{5F0D2CB8-0647-4498-8C6D-D17B6408650C}" type="slidenum">
              <a:rPr lang="ru-RU" smtClean="0"/>
              <a:t>‹#›</a:t>
            </a:fld>
            <a:endParaRPr lang="ru-RU"/>
          </a:p>
        </p:txBody>
      </p:sp>
      <p:pic>
        <p:nvPicPr>
          <p:cNvPr id="8" name="Рисунок 7">
            <a:extLst>
              <a:ext uri="{FF2B5EF4-FFF2-40B4-BE49-F238E27FC236}">
                <a16:creationId xmlns="" xmlns:a16="http://schemas.microsoft.com/office/drawing/2014/main" id="{A34796F9-71C0-4F71-9595-F33DF1FCE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2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656F776-6A86-46C0-884A-44FEE93E9DF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4E131111-7C48-4BF7-A7D0-3A67AEFBBDE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B878A1D-C501-4772-966E-E5AB2B0A16DE}"/>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5" name="Нижний колонтитул 4">
            <a:extLst>
              <a:ext uri="{FF2B5EF4-FFF2-40B4-BE49-F238E27FC236}">
                <a16:creationId xmlns="" xmlns:a16="http://schemas.microsoft.com/office/drawing/2014/main" id="{5E68F208-BF61-4259-B69C-D343AF3381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66F25F0-BD67-4223-8DE9-AC560FFEBB7F}"/>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84765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E83D790F-9177-4742-A8BA-4AA8F71795E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DAA42FAC-2866-4B3F-B853-8B863F9D520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20AD9BC-A09F-4D9D-AABC-63F3606F688D}"/>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5" name="Нижний колонтитул 4">
            <a:extLst>
              <a:ext uri="{FF2B5EF4-FFF2-40B4-BE49-F238E27FC236}">
                <a16:creationId xmlns="" xmlns:a16="http://schemas.microsoft.com/office/drawing/2014/main" id="{BEEC170F-7FF2-48E2-A174-CC7FD90422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F7BC5CD-7C91-43A1-B2B7-49DB2260BA7D}"/>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189338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76AC05-52A7-44D3-8BDA-B3CB57382C7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6EBE3A9-8C33-4310-8DC9-2B08F916CB1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234658B-2327-4754-AF9F-632D65CEA489}"/>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5" name="Нижний колонтитул 4">
            <a:extLst>
              <a:ext uri="{FF2B5EF4-FFF2-40B4-BE49-F238E27FC236}">
                <a16:creationId xmlns="" xmlns:a16="http://schemas.microsoft.com/office/drawing/2014/main" id="{F8BEED01-9AA6-4960-BC77-9876E9CDB1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D2E5607-1489-42A7-8A1E-CF784809FF14}"/>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208199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290ABF2-693D-4B61-A398-75609F24E5E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34C68ACA-FD14-4106-83B7-C54880B96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A450375B-64D5-41BE-BFF9-1E76A2059BBC}"/>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5" name="Нижний колонтитул 4">
            <a:extLst>
              <a:ext uri="{FF2B5EF4-FFF2-40B4-BE49-F238E27FC236}">
                <a16:creationId xmlns="" xmlns:a16="http://schemas.microsoft.com/office/drawing/2014/main" id="{0104D726-1344-4AA3-9AC4-5D14887310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BEE5538-ABD1-43B5-A7FF-AF0B7CEF74F0}"/>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269209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7738EFB-82F3-48D9-8492-ACB86DD86B6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919E6E69-764F-490E-8BF7-6F4F6ABAD01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EB6F471E-628E-4752-A3BE-BD7AD2A5090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6C40B598-D9F4-43C2-8545-5C11D7349DA4}"/>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6" name="Нижний колонтитул 5">
            <a:extLst>
              <a:ext uri="{FF2B5EF4-FFF2-40B4-BE49-F238E27FC236}">
                <a16:creationId xmlns="" xmlns:a16="http://schemas.microsoft.com/office/drawing/2014/main" id="{C287B538-EDC4-4652-BA3B-94C3E4C5222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41AA1991-9EFA-4AD2-8B6D-8EDB46717114}"/>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1045582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8B4ACE9-D751-4635-8ADA-0AAC5D07ECA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C9A9EEC3-DD0E-4048-995E-DC80DF15D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28C4DBC4-5945-4210-8715-BA0ECCD8E98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82FAE5FA-FE14-4242-9B69-17A39F88C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87109484-25EB-45C1-82CA-A1C8A0D084F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FAEB9E93-6511-4E11-9A4C-38154721AB39}"/>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8" name="Нижний колонтитул 7">
            <a:extLst>
              <a:ext uri="{FF2B5EF4-FFF2-40B4-BE49-F238E27FC236}">
                <a16:creationId xmlns="" xmlns:a16="http://schemas.microsoft.com/office/drawing/2014/main" id="{84BB033C-5116-4FEC-9D3E-82EC4A92623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7ECAC0A2-0C0D-4498-9272-ABB993F5642C}"/>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136451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1CB4C5F-5C08-44B3-B774-0F56C1C90CA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46FC5E68-2B46-4289-9432-C416AB042725}"/>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4" name="Нижний колонтитул 3">
            <a:extLst>
              <a:ext uri="{FF2B5EF4-FFF2-40B4-BE49-F238E27FC236}">
                <a16:creationId xmlns="" xmlns:a16="http://schemas.microsoft.com/office/drawing/2014/main" id="{B7720C24-3C1B-4CD6-B2AE-67F4A8ED93E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D1E84606-97B9-4764-8AA1-1381362F0CA5}"/>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285365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A420F7EC-AB6A-4568-B552-FA322E46021B}"/>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3" name="Нижний колонтитул 2">
            <a:extLst>
              <a:ext uri="{FF2B5EF4-FFF2-40B4-BE49-F238E27FC236}">
                <a16:creationId xmlns="" xmlns:a16="http://schemas.microsoft.com/office/drawing/2014/main" id="{283592C3-90DE-4BAB-B0CB-C54A4EEC8A1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4C3F9BB9-75F0-48E2-B257-CDC3F9292D59}"/>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259807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3D32946-7954-423C-9C85-6BED5472FE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CA75E9EC-1DA7-4B8B-9FF4-B590C0219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471C4A94-7056-4BFA-8278-F9A56C969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56EE72F0-EBBB-436B-A9A5-F0D4655EE7C4}"/>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6" name="Нижний колонтитул 5">
            <a:extLst>
              <a:ext uri="{FF2B5EF4-FFF2-40B4-BE49-F238E27FC236}">
                <a16:creationId xmlns="" xmlns:a16="http://schemas.microsoft.com/office/drawing/2014/main" id="{97C9241A-C9A7-42DC-9DDC-E995525DEBF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5FD0B6FA-E212-405A-8B4C-A848F3772A91}"/>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263565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99F471-5EBC-4BA2-A4ED-61D7FEB6184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9519A7EC-43B9-4636-A980-AAA236088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2545CD2E-18C0-446A-8AE9-7AA160530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690159F2-AD42-4B20-BA24-94F13488865C}"/>
              </a:ext>
            </a:extLst>
          </p:cNvPr>
          <p:cNvSpPr>
            <a:spLocks noGrp="1"/>
          </p:cNvSpPr>
          <p:nvPr>
            <p:ph type="dt" sz="half" idx="10"/>
          </p:nvPr>
        </p:nvSpPr>
        <p:spPr/>
        <p:txBody>
          <a:bodyPr/>
          <a:lstStyle/>
          <a:p>
            <a:fld id="{22DB2831-EBDF-41C9-9277-41DF52D03E78}" type="datetimeFigureOut">
              <a:rPr lang="ru-RU" smtClean="0"/>
              <a:t>17.04.2024</a:t>
            </a:fld>
            <a:endParaRPr lang="ru-RU"/>
          </a:p>
        </p:txBody>
      </p:sp>
      <p:sp>
        <p:nvSpPr>
          <p:cNvPr id="6" name="Нижний колонтитул 5">
            <a:extLst>
              <a:ext uri="{FF2B5EF4-FFF2-40B4-BE49-F238E27FC236}">
                <a16:creationId xmlns="" xmlns:a16="http://schemas.microsoft.com/office/drawing/2014/main" id="{A738F3D6-AC27-4D5E-8BFD-D4D38194ADC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FF064B3-8E5F-441D-89A1-17948872D53B}"/>
              </a:ext>
            </a:extLst>
          </p:cNvPr>
          <p:cNvSpPr>
            <a:spLocks noGrp="1"/>
          </p:cNvSpPr>
          <p:nvPr>
            <p:ph type="sldNum" sz="quarter" idx="12"/>
          </p:nvPr>
        </p:nvSpPr>
        <p:spPr/>
        <p:txBody>
          <a:bodyPr/>
          <a:lstStyle/>
          <a:p>
            <a:fld id="{5F0D2CB8-0647-4498-8C6D-D17B6408650C}" type="slidenum">
              <a:rPr lang="ru-RU" smtClean="0"/>
              <a:t>‹#›</a:t>
            </a:fld>
            <a:endParaRPr lang="ru-RU"/>
          </a:p>
        </p:txBody>
      </p:sp>
    </p:spTree>
    <p:extLst>
      <p:ext uri="{BB962C8B-B14F-4D97-AF65-F5344CB8AC3E}">
        <p14:creationId xmlns:p14="http://schemas.microsoft.com/office/powerpoint/2010/main" val="371129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C6A2BCE-42E8-4C2B-A6A3-2C0F0B835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7C8ADDAB-1EE4-47EC-85C0-C91F7A84D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E720296-C7F2-4679-96C7-181769DBE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B2831-EBDF-41C9-9277-41DF52D03E78}" type="datetimeFigureOut">
              <a:rPr lang="ru-RU" smtClean="0"/>
              <a:t>17.04.2024</a:t>
            </a:fld>
            <a:endParaRPr lang="ru-RU"/>
          </a:p>
        </p:txBody>
      </p:sp>
      <p:sp>
        <p:nvSpPr>
          <p:cNvPr id="5" name="Нижний колонтитул 4">
            <a:extLst>
              <a:ext uri="{FF2B5EF4-FFF2-40B4-BE49-F238E27FC236}">
                <a16:creationId xmlns="" xmlns:a16="http://schemas.microsoft.com/office/drawing/2014/main" id="{099CF5F3-D0E8-49C4-B47D-A92CC8569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19340791-0379-4B63-B0C8-4AD94ACBA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D2CB8-0647-4498-8C6D-D17B6408650C}" type="slidenum">
              <a:rPr lang="ru-RU" smtClean="0"/>
              <a:t>‹#›</a:t>
            </a:fld>
            <a:endParaRPr lang="ru-RU"/>
          </a:p>
        </p:txBody>
      </p:sp>
      <p:pic>
        <p:nvPicPr>
          <p:cNvPr id="8" name="Рисунок 7">
            <a:extLst>
              <a:ext uri="{FF2B5EF4-FFF2-40B4-BE49-F238E27FC236}">
                <a16:creationId xmlns="" xmlns:a16="http://schemas.microsoft.com/office/drawing/2014/main" id="{85B83435-EA42-4912-81DB-5E1EBFAAD4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007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7119FD2-B1C0-436F-9418-07A93F2997C4}"/>
              </a:ext>
            </a:extLst>
          </p:cNvPr>
          <p:cNvSpPr>
            <a:spLocks noGrp="1"/>
          </p:cNvSpPr>
          <p:nvPr>
            <p:ph type="ctrTitle"/>
          </p:nvPr>
        </p:nvSpPr>
        <p:spPr>
          <a:xfrm>
            <a:off x="419100" y="1846353"/>
            <a:ext cx="6105526" cy="2305050"/>
          </a:xfrm>
        </p:spPr>
        <p:txBody>
          <a:bodyPr>
            <a:noAutofit/>
          </a:bodyPr>
          <a:lstStyle/>
          <a:p>
            <a:r>
              <a:rPr lang="ru-RU" sz="3600" b="1" dirty="0">
                <a:latin typeface="Times New Roman" pitchFamily="18" charset="0"/>
                <a:cs typeface="Times New Roman" pitchFamily="18" charset="0"/>
              </a:rPr>
              <a:t>У</a:t>
            </a:r>
            <a:r>
              <a:rPr lang="ru-RU" sz="3600" b="1" dirty="0" smtClean="0">
                <a:latin typeface="Times New Roman" pitchFamily="18" charset="0"/>
                <a:cs typeface="Times New Roman" pitchFamily="18" charset="0"/>
              </a:rPr>
              <a:t>чет </a:t>
            </a:r>
            <a:r>
              <a:rPr lang="ru-RU" sz="3600" b="1" dirty="0">
                <a:latin typeface="Times New Roman" pitchFamily="18" charset="0"/>
                <a:cs typeface="Times New Roman" pitchFamily="18" charset="0"/>
              </a:rPr>
              <a:t>особенностей личности травмированного </a:t>
            </a:r>
            <a:r>
              <a:rPr lang="ru-RU" sz="3600" b="1" dirty="0" smtClean="0">
                <a:latin typeface="Times New Roman" pitchFamily="18" charset="0"/>
                <a:cs typeface="Times New Roman" pitchFamily="18" charset="0"/>
              </a:rPr>
              <a:t>ребенка, </a:t>
            </a:r>
            <a:r>
              <a:rPr lang="ru-RU" sz="3600" b="1" dirty="0">
                <a:latin typeface="Times New Roman" pitchFamily="18" charset="0"/>
                <a:cs typeface="Times New Roman" pitchFamily="18" charset="0"/>
              </a:rPr>
              <a:t>как способ профилактики  жестокого обращения </a:t>
            </a:r>
            <a:endParaRPr lang="ru-RU" sz="3600" b="1" dirty="0">
              <a:solidFill>
                <a:srgbClr val="17436A"/>
              </a:solidFill>
              <a:latin typeface="Times New Roman" pitchFamily="18" charset="0"/>
              <a:cs typeface="Times New Roman" pitchFamily="18" charset="0"/>
            </a:endParaRPr>
          </a:p>
        </p:txBody>
      </p:sp>
      <p:sp>
        <p:nvSpPr>
          <p:cNvPr id="3" name="Подзаголовок 2">
            <a:extLst>
              <a:ext uri="{FF2B5EF4-FFF2-40B4-BE49-F238E27FC236}">
                <a16:creationId xmlns="" xmlns:a16="http://schemas.microsoft.com/office/drawing/2014/main" id="{0041D4E2-D1E2-44FA-A01C-9B023DFC42FB}"/>
              </a:ext>
            </a:extLst>
          </p:cNvPr>
          <p:cNvSpPr>
            <a:spLocks noGrp="1"/>
          </p:cNvSpPr>
          <p:nvPr>
            <p:ph type="subTitle" idx="1"/>
          </p:nvPr>
        </p:nvSpPr>
        <p:spPr>
          <a:xfrm>
            <a:off x="3119293" y="6020810"/>
            <a:ext cx="3395807" cy="618115"/>
          </a:xfrm>
        </p:spPr>
        <p:txBody>
          <a:bodyPr>
            <a:normAutofit/>
          </a:bodyPr>
          <a:lstStyle/>
          <a:p>
            <a:pPr algn="l">
              <a:lnSpc>
                <a:spcPct val="100000"/>
              </a:lnSpc>
              <a:spcBef>
                <a:spcPts val="0"/>
              </a:spcBef>
            </a:pPr>
            <a:r>
              <a:rPr lang="ru-RU" sz="1600" b="1" dirty="0" smtClean="0">
                <a:latin typeface="Times New Roman" pitchFamily="18" charset="0"/>
                <a:cs typeface="Times New Roman" pitchFamily="18" charset="0"/>
              </a:rPr>
              <a:t>Макарова С.В.</a:t>
            </a:r>
          </a:p>
          <a:p>
            <a:pPr algn="l">
              <a:lnSpc>
                <a:spcPct val="100000"/>
              </a:lnSpc>
              <a:spcBef>
                <a:spcPts val="0"/>
              </a:spcBef>
            </a:pPr>
            <a:r>
              <a:rPr lang="ru-RU" sz="1600" i="1" u="sng" dirty="0" err="1" smtClean="0">
                <a:latin typeface="Times New Roman" pitchFamily="18" charset="0"/>
                <a:cs typeface="Times New Roman" pitchFamily="18" charset="0"/>
              </a:rPr>
              <a:t>Зам.по</a:t>
            </a:r>
            <a:r>
              <a:rPr lang="ru-RU" sz="1600" i="1" u="sng" dirty="0" smtClean="0">
                <a:latin typeface="Times New Roman" pitchFamily="18" charset="0"/>
                <a:cs typeface="Times New Roman" pitchFamily="18" charset="0"/>
              </a:rPr>
              <a:t> реабилитационной работе</a:t>
            </a:r>
            <a:endParaRPr lang="ru-RU" sz="1600" i="1" u="sng" dirty="0">
              <a:latin typeface="Times New Roman" pitchFamily="18" charset="0"/>
              <a:cs typeface="Times New Roman" pitchFamily="18" charset="0"/>
            </a:endParaRPr>
          </a:p>
        </p:txBody>
      </p:sp>
      <p:pic>
        <p:nvPicPr>
          <p:cNvPr id="1029" name="Picture 5" descr="C:\Users\Пользователь\Downloads\11zon_cropped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497" y="887593"/>
            <a:ext cx="5356225" cy="525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21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ользователь\Desktop\Презентация_к_17_04_2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9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1487" y="634111"/>
            <a:ext cx="10624456" cy="1477328"/>
          </a:xfrm>
          <a:prstGeom prst="rect">
            <a:avLst/>
          </a:prstGeom>
        </p:spPr>
        <p:txBody>
          <a:bodyPr wrap="square">
            <a:spAutoFit/>
          </a:bodyPr>
          <a:lstStyle/>
          <a:p>
            <a:r>
              <a:rPr lang="ru-RU" dirty="0" smtClean="0">
                <a:latin typeface="Times New Roman" pitchFamily="18" charset="0"/>
                <a:cs typeface="Times New Roman" pitchFamily="18" charset="0"/>
              </a:rPr>
              <a:t>    Душевно </a:t>
            </a:r>
            <a:r>
              <a:rPr lang="ru-RU" dirty="0">
                <a:latin typeface="Times New Roman" pitchFamily="18" charset="0"/>
                <a:cs typeface="Times New Roman" pitchFamily="18" charset="0"/>
              </a:rPr>
              <a:t>травмированный ребенок, если он подвергался жестокому обращению, страдает от пренебрежения  нуждами, особенно в первый три года жизни, у такого ребенка формируется расстройство привязанности.  </a:t>
            </a:r>
            <a:endParaRPr lang="ru-RU" dirty="0" smtClean="0"/>
          </a:p>
          <a:p>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Цикл </a:t>
            </a:r>
            <a:r>
              <a:rPr lang="ru-RU" b="1" dirty="0">
                <a:latin typeface="Times New Roman" pitchFamily="18" charset="0"/>
                <a:cs typeface="Times New Roman" pitchFamily="18" charset="0"/>
              </a:rPr>
              <a:t>формирования </a:t>
            </a:r>
            <a:r>
              <a:rPr lang="ru-RU" b="1" dirty="0" smtClean="0">
                <a:latin typeface="Times New Roman" pitchFamily="18" charset="0"/>
                <a:cs typeface="Times New Roman" pitchFamily="18" charset="0"/>
              </a:rPr>
              <a:t>привязанности</a:t>
            </a:r>
          </a:p>
          <a:p>
            <a:pPr algn="ctr"/>
            <a:endParaRPr lang="ru-RU" b="1" dirty="0">
              <a:latin typeface="Times New Roman" pitchFamily="18" charset="0"/>
              <a:cs typeface="Times New Roman" pitchFamily="18" charset="0"/>
            </a:endParaRPr>
          </a:p>
        </p:txBody>
      </p:sp>
      <p:sp>
        <p:nvSpPr>
          <p:cNvPr id="5" name="Овал 4"/>
          <p:cNvSpPr/>
          <p:nvPr/>
        </p:nvSpPr>
        <p:spPr>
          <a:xfrm>
            <a:off x="1400175" y="3004456"/>
            <a:ext cx="2105025" cy="166279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Доверие</a:t>
            </a:r>
            <a:r>
              <a:rPr lang="ru-RU" dirty="0"/>
              <a:t> </a:t>
            </a:r>
          </a:p>
        </p:txBody>
      </p:sp>
      <p:sp>
        <p:nvSpPr>
          <p:cNvPr id="6" name="Овал 5"/>
          <p:cNvSpPr/>
          <p:nvPr/>
        </p:nvSpPr>
        <p:spPr>
          <a:xfrm>
            <a:off x="4985658" y="2190750"/>
            <a:ext cx="1915886" cy="11525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Потребности</a:t>
            </a:r>
          </a:p>
        </p:txBody>
      </p:sp>
      <p:sp>
        <p:nvSpPr>
          <p:cNvPr id="7" name="Овал 6"/>
          <p:cNvSpPr/>
          <p:nvPr/>
        </p:nvSpPr>
        <p:spPr>
          <a:xfrm>
            <a:off x="8537121" y="3004456"/>
            <a:ext cx="2209800" cy="165871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Злость, возбуждение, гнев</a:t>
            </a:r>
          </a:p>
        </p:txBody>
      </p:sp>
      <p:sp>
        <p:nvSpPr>
          <p:cNvPr id="8" name="Овал 7"/>
          <p:cNvSpPr/>
          <p:nvPr/>
        </p:nvSpPr>
        <p:spPr>
          <a:xfrm>
            <a:off x="4811485" y="4486275"/>
            <a:ext cx="2264229" cy="153352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cs typeface="Times New Roman" pitchFamily="18" charset="0"/>
              </a:rPr>
              <a:t>Удовлетворение потребностей</a:t>
            </a:r>
          </a:p>
        </p:txBody>
      </p:sp>
      <p:cxnSp>
        <p:nvCxnSpPr>
          <p:cNvPr id="10" name="Прямая со стрелкой 9"/>
          <p:cNvCxnSpPr/>
          <p:nvPr/>
        </p:nvCxnSpPr>
        <p:spPr>
          <a:xfrm>
            <a:off x="7075714" y="2767012"/>
            <a:ext cx="1534886" cy="442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7229475" y="4486275"/>
            <a:ext cx="1381125"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3429000" y="4486275"/>
            <a:ext cx="1190625"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3429000" y="2767012"/>
            <a:ext cx="1382485"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9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9346" y="425260"/>
            <a:ext cx="10145214" cy="5355312"/>
          </a:xfrm>
          <a:prstGeom prst="rect">
            <a:avLst/>
          </a:prstGeom>
        </p:spPr>
        <p:txBody>
          <a:bodyPr wrap="square">
            <a:spAutoFit/>
          </a:bodyPr>
          <a:lstStyle/>
          <a:p>
            <a:pPr marL="285750" indent="-285750" algn="just">
              <a:lnSpc>
                <a:spcPct val="150000"/>
              </a:lnSpc>
              <a:buFont typeface="Wingdings" pitchFamily="2" charset="2"/>
              <a:buChar char="q"/>
            </a:pPr>
            <a:r>
              <a:rPr lang="ru-RU" dirty="0" smtClean="0">
                <a:latin typeface="Times New Roman" pitchFamily="18" charset="0"/>
                <a:cs typeface="Times New Roman" pitchFamily="18" charset="0"/>
              </a:rPr>
              <a:t>При </a:t>
            </a:r>
            <a:r>
              <a:rPr lang="ru-RU" dirty="0">
                <a:latin typeface="Times New Roman" pitchFamily="18" charset="0"/>
                <a:cs typeface="Times New Roman" pitchFamily="18" charset="0"/>
              </a:rPr>
              <a:t>неудовлетворении потребностей, развивается </a:t>
            </a:r>
            <a:r>
              <a:rPr lang="ru-RU" dirty="0" smtClean="0">
                <a:latin typeface="Times New Roman" pitchFamily="18" charset="0"/>
                <a:cs typeface="Times New Roman" pitchFamily="18" charset="0"/>
              </a:rPr>
              <a:t>недоверие</a:t>
            </a:r>
            <a:r>
              <a:rPr lang="ru-RU" dirty="0" smtClean="0">
                <a:latin typeface="Times New Roman" pitchFamily="18" charset="0"/>
                <a:cs typeface="Times New Roman" pitchFamily="18" charset="0"/>
              </a:rPr>
              <a:t>.</a:t>
            </a:r>
          </a:p>
          <a:p>
            <a:pPr marL="285750" indent="-285750" algn="just">
              <a:lnSpc>
                <a:spcPct val="150000"/>
              </a:lnSpc>
              <a:buFont typeface="Wingdings" pitchFamily="2" charset="2"/>
              <a:buChar char="q"/>
            </a:pPr>
            <a:r>
              <a:rPr lang="ru-RU" dirty="0">
                <a:latin typeface="Times New Roman" pitchFamily="18" charset="0"/>
                <a:cs typeface="Times New Roman" pitchFamily="18" charset="0"/>
              </a:rPr>
              <a:t>Ощущение собственного всемогущества, «менталитет выжившего», «Я выжил в кошмаре». Ребенок отрицает свою уязвимость  и становится бесстрашным. </a:t>
            </a:r>
            <a:endParaRPr lang="ru-RU" dirty="0" smtClean="0">
              <a:latin typeface="Times New Roman" pitchFamily="18" charset="0"/>
              <a:cs typeface="Times New Roman" pitchFamily="18" charset="0"/>
            </a:endParaRPr>
          </a:p>
          <a:p>
            <a:pPr marL="285750" indent="-285750" algn="just">
              <a:lnSpc>
                <a:spcPct val="150000"/>
              </a:lnSpc>
              <a:buFont typeface="Wingdings" pitchFamily="2" charset="2"/>
              <a:buChar char="q"/>
            </a:pPr>
            <a:r>
              <a:rPr lang="ru-RU" dirty="0" smtClean="0">
                <a:latin typeface="Times New Roman" pitchFamily="18" charset="0"/>
                <a:cs typeface="Times New Roman" pitchFamily="18" charset="0"/>
              </a:rPr>
              <a:t>Отсутствие </a:t>
            </a:r>
            <a:r>
              <a:rPr lang="ru-RU" dirty="0">
                <a:latin typeface="Times New Roman" pitchFamily="18" charset="0"/>
                <a:cs typeface="Times New Roman" pitchFamily="18" charset="0"/>
              </a:rPr>
              <a:t>теплых чувств, </a:t>
            </a:r>
            <a:r>
              <a:rPr lang="ru-RU" dirty="0" err="1">
                <a:latin typeface="Times New Roman" pitchFamily="18" charset="0"/>
                <a:cs typeface="Times New Roman" pitchFamily="18" charset="0"/>
              </a:rPr>
              <a:t>эмпатии</a:t>
            </a:r>
            <a:r>
              <a:rPr lang="ru-RU" dirty="0">
                <a:latin typeface="Times New Roman" pitchFamily="18" charset="0"/>
                <a:cs typeface="Times New Roman" pitchFamily="18" charset="0"/>
              </a:rPr>
              <a:t>, приводит к тому, что дети неспособны принимать заботу другого и не могут сами заботиться о </a:t>
            </a:r>
            <a:r>
              <a:rPr lang="ru-RU" dirty="0" smtClean="0">
                <a:latin typeface="Times New Roman" pitchFamily="18" charset="0"/>
                <a:cs typeface="Times New Roman" pitchFamily="18" charset="0"/>
              </a:rPr>
              <a:t>других</a:t>
            </a:r>
            <a:r>
              <a:rPr lang="ru-RU" dirty="0" smtClean="0">
                <a:latin typeface="Times New Roman" pitchFamily="18" charset="0"/>
                <a:cs typeface="Times New Roman" pitchFamily="18" charset="0"/>
              </a:rPr>
              <a:t>.</a:t>
            </a:r>
          </a:p>
          <a:p>
            <a:pPr marL="285750" indent="-285750" algn="just">
              <a:lnSpc>
                <a:spcPct val="150000"/>
              </a:lnSpc>
              <a:buFont typeface="Wingdings" pitchFamily="2" charset="2"/>
              <a:buChar char="q"/>
            </a:pPr>
            <a:r>
              <a:rPr lang="ru-RU" dirty="0">
                <a:latin typeface="Times New Roman" pitchFamily="18" charset="0"/>
                <a:cs typeface="Times New Roman" pitchFamily="18" charset="0"/>
              </a:rPr>
              <a:t>Разделение с близким взрослым является для ребенка зачастую непереносимым. Основная защита – побег от уязвимости, результатом которого оказывается потеря «нежных чувств». Некоторые дети становятся более доминирующими, поскольку доминирующая позиция менее уязвима, чем зависимая</a:t>
            </a:r>
            <a:r>
              <a:rPr lang="ru-RU" dirty="0" smtClean="0">
                <a:latin typeface="Times New Roman" pitchFamily="18" charset="0"/>
                <a:cs typeface="Times New Roman" pitchFamily="18" charset="0"/>
              </a:rPr>
              <a:t>.</a:t>
            </a:r>
          </a:p>
          <a:p>
            <a:pPr marL="285750" indent="-285750" algn="just">
              <a:lnSpc>
                <a:spcPct val="150000"/>
              </a:lnSpc>
              <a:buFont typeface="Wingdings" pitchFamily="2" charset="2"/>
              <a:buChar char="q"/>
            </a:pPr>
            <a:r>
              <a:rPr lang="ru-RU" dirty="0">
                <a:latin typeface="Times New Roman" pitchFamily="18" charset="0"/>
                <a:cs typeface="Times New Roman" pitchFamily="18" charset="0"/>
              </a:rPr>
              <a:t>Недостаток совести (стыда</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285750" indent="-285750" algn="just">
              <a:lnSpc>
                <a:spcPct val="150000"/>
              </a:lnSpc>
              <a:buFont typeface="Wingdings" pitchFamily="2" charset="2"/>
              <a:buChar char="q"/>
            </a:pPr>
            <a:r>
              <a:rPr lang="ru-RU" dirty="0" smtClean="0">
                <a:latin typeface="Times New Roman" pitchFamily="18" charset="0"/>
                <a:cs typeface="Times New Roman" pitchFamily="18" charset="0"/>
              </a:rPr>
              <a:t>Нет причинно - </a:t>
            </a:r>
            <a:r>
              <a:rPr lang="ru-RU" dirty="0">
                <a:latin typeface="Times New Roman" pitchFamily="18" charset="0"/>
                <a:cs typeface="Times New Roman" pitchFamily="18" charset="0"/>
              </a:rPr>
              <a:t>следственных связей у этих детей. Не могут «схватывать» суть окружающих явлений. Отсюда склонны переносить вину на других </a:t>
            </a:r>
            <a:r>
              <a:rPr lang="ru-RU" dirty="0" smtClean="0">
                <a:latin typeface="Times New Roman" pitchFamily="18" charset="0"/>
                <a:cs typeface="Times New Roman" pitchFamily="18" charset="0"/>
              </a:rPr>
              <a:t>людей.</a:t>
            </a:r>
          </a:p>
          <a:p>
            <a:pPr marL="285750" indent="-285750" algn="just">
              <a:buFont typeface="Wingdings" pitchFamily="2" charset="2"/>
              <a:buChar char="q"/>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11178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7828" y="362474"/>
            <a:ext cx="10994572" cy="4862870"/>
          </a:xfrm>
          <a:prstGeom prst="rect">
            <a:avLst/>
          </a:prstGeom>
        </p:spPr>
        <p:txBody>
          <a:bodyPr wrap="square">
            <a:spAutoFit/>
          </a:bodyPr>
          <a:lstStyle/>
          <a:p>
            <a:pPr algn="ctr"/>
            <a:r>
              <a:rPr lang="ru-RU" sz="2000" b="1" dirty="0">
                <a:latin typeface="Times New Roman" pitchFamily="18" charset="0"/>
                <a:cs typeface="Times New Roman" pitchFamily="18" charset="0"/>
              </a:rPr>
              <a:t>Танец привязанности</a:t>
            </a:r>
          </a:p>
          <a:p>
            <a:endParaRPr lang="ru-RU" sz="2000" dirty="0">
              <a:latin typeface="Times New Roman" pitchFamily="18" charset="0"/>
              <a:cs typeface="Times New Roman" pitchFamily="18" charset="0"/>
            </a:endParaRPr>
          </a:p>
          <a:p>
            <a:pPr marL="342900" indent="-342900" algn="just">
              <a:buFont typeface="+mj-lt"/>
              <a:buAutoNum type="arabicPeriod"/>
            </a:pPr>
            <a:r>
              <a:rPr lang="ru-RU" u="sng" dirty="0" smtClean="0">
                <a:latin typeface="Times New Roman" pitchFamily="18" charset="0"/>
                <a:cs typeface="Times New Roman" pitchFamily="18" charset="0"/>
              </a:rPr>
              <a:t>«Установить </a:t>
            </a:r>
            <a:r>
              <a:rPr lang="ru-RU" u="sng" dirty="0">
                <a:latin typeface="Times New Roman" pitchFamily="18" charset="0"/>
                <a:cs typeface="Times New Roman" pitchFamily="18" charset="0"/>
              </a:rPr>
              <a:t>контакт». </a:t>
            </a:r>
            <a:r>
              <a:rPr lang="ru-RU" dirty="0">
                <a:latin typeface="Times New Roman" pitchFamily="18" charset="0"/>
                <a:cs typeface="Times New Roman" pitchFamily="18" charset="0"/>
              </a:rPr>
              <a:t>Говорите с ребенком,  важно не то, что вы говорите, а то, как вы говорите. Необходим зрительный </a:t>
            </a:r>
            <a:r>
              <a:rPr lang="ru-RU" dirty="0" smtClean="0">
                <a:latin typeface="Times New Roman" pitchFamily="18" charset="0"/>
                <a:cs typeface="Times New Roman" pitchFamily="18" charset="0"/>
              </a:rPr>
              <a:t>контакт, </a:t>
            </a:r>
            <a:r>
              <a:rPr lang="ru-RU" dirty="0">
                <a:latin typeface="Times New Roman" pitchFamily="18" charset="0"/>
                <a:cs typeface="Times New Roman" pitchFamily="18" charset="0"/>
              </a:rPr>
              <a:t>улыбка, кивок (приветственный ритуал). Если ребенок не смотрит,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на вас, то нужно привлечь внимание ребенка. Когда это удается, продолжаем говорить, улыбаться и кивать. Отслеживаем выражение лица, </a:t>
            </a:r>
            <a:r>
              <a:rPr lang="ru-RU" dirty="0" smtClean="0">
                <a:latin typeface="Times New Roman" pitchFamily="18" charset="0"/>
                <a:cs typeface="Times New Roman" pitchFamily="18" charset="0"/>
              </a:rPr>
              <a:t>позу </a:t>
            </a:r>
            <a:r>
              <a:rPr lang="ru-RU" dirty="0">
                <a:latin typeface="Times New Roman" pitchFamily="18" charset="0"/>
                <a:cs typeface="Times New Roman" pitchFamily="18" charset="0"/>
              </a:rPr>
              <a:t>тела, жесты и если видим заинтересованный взгляд, улыбку, расслабление мышц,  можем переходить к следующему этапу.  </a:t>
            </a:r>
            <a:endParaRPr lang="ru-RU" u="sng" dirty="0" smtClean="0">
              <a:latin typeface="Times New Roman" pitchFamily="18" charset="0"/>
              <a:cs typeface="Times New Roman" pitchFamily="18" charset="0"/>
            </a:endParaRPr>
          </a:p>
          <a:p>
            <a:pPr marL="342900" indent="-342900">
              <a:buFont typeface="+mj-lt"/>
              <a:buAutoNum type="arabicPeriod"/>
            </a:pPr>
            <a:endParaRPr lang="ru-RU" u="sng"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Задайте </a:t>
            </a:r>
            <a:r>
              <a:rPr lang="ru-RU" dirty="0">
                <a:latin typeface="Times New Roman" pitchFamily="18" charset="0"/>
                <a:cs typeface="Times New Roman" pitchFamily="18" charset="0"/>
              </a:rPr>
              <a:t>себе вопрос: «Когда ваш ребенок последний раз вам кивал, улыбался?».</a:t>
            </a:r>
          </a:p>
          <a:p>
            <a:pPr marL="342900" indent="-342900">
              <a:buFont typeface="+mj-lt"/>
              <a:buAutoNum type="arabicPeriod"/>
            </a:pPr>
            <a:endParaRPr lang="ru-RU" u="sng" dirty="0">
              <a:latin typeface="Times New Roman" pitchFamily="18" charset="0"/>
              <a:cs typeface="Times New Roman" pitchFamily="18" charset="0"/>
            </a:endParaRPr>
          </a:p>
          <a:p>
            <a:pPr marL="342900" indent="-342900">
              <a:buFont typeface="+mj-lt"/>
              <a:buAutoNum type="arabicPeriod"/>
            </a:pPr>
            <a:endParaRPr lang="ru-RU" u="sng" dirty="0" smtClean="0">
              <a:latin typeface="Times New Roman" pitchFamily="18" charset="0"/>
              <a:cs typeface="Times New Roman" pitchFamily="18" charset="0"/>
            </a:endParaRPr>
          </a:p>
          <a:p>
            <a:pPr marL="342900" indent="-342900">
              <a:buFont typeface="+mj-lt"/>
              <a:buAutoNum type="arabicPeriod" startAt="2"/>
            </a:pPr>
            <a:r>
              <a:rPr lang="ru-RU" u="sng" dirty="0" smtClean="0">
                <a:latin typeface="Times New Roman" pitchFamily="18" charset="0"/>
                <a:cs typeface="Times New Roman" pitchFamily="18" charset="0"/>
              </a:rPr>
              <a:t> «Найти </a:t>
            </a:r>
            <a:r>
              <a:rPr lang="ru-RU" u="sng" dirty="0">
                <a:latin typeface="Times New Roman" pitchFamily="18" charset="0"/>
                <a:cs typeface="Times New Roman" pitchFamily="18" charset="0"/>
              </a:rPr>
              <a:t>точки соприкосновения». </a:t>
            </a:r>
            <a:r>
              <a:rPr lang="ru-RU" u="sng" dirty="0" smtClean="0">
                <a:latin typeface="Times New Roman" pitchFamily="18" charset="0"/>
                <a:cs typeface="Times New Roman" pitchFamily="18" charset="0"/>
              </a:rPr>
              <a:t> </a:t>
            </a:r>
            <a:r>
              <a:rPr lang="ru-RU" dirty="0">
                <a:latin typeface="Times New Roman" pitchFamily="18" charset="0"/>
                <a:cs typeface="Times New Roman" pitchFamily="18" charset="0"/>
              </a:rPr>
              <a:t>Н</a:t>
            </a:r>
            <a:r>
              <a:rPr lang="ru-RU" dirty="0" smtClean="0">
                <a:latin typeface="Times New Roman" pitchFamily="18" charset="0"/>
                <a:cs typeface="Times New Roman" pitchFamily="18" charset="0"/>
              </a:rPr>
              <a:t>айти </a:t>
            </a:r>
            <a:r>
              <a:rPr lang="ru-RU" dirty="0">
                <a:latin typeface="Times New Roman" pitchFamily="18" charset="0"/>
                <a:cs typeface="Times New Roman" pitchFamily="18" charset="0"/>
              </a:rPr>
              <a:t>то общее, что вас связывает. Что-то общее между вами. Это вызовет заинтересованность, улыбку, облегчит контакт. </a:t>
            </a:r>
            <a:endParaRPr lang="ru-RU" dirty="0" smtClean="0">
              <a:latin typeface="Times New Roman" pitchFamily="18" charset="0"/>
              <a:cs typeface="Times New Roman" pitchFamily="18" charset="0"/>
            </a:endParaRPr>
          </a:p>
          <a:p>
            <a:pPr marL="342900" indent="-342900">
              <a:buFont typeface="+mj-lt"/>
              <a:buAutoNum type="arabicPeriod" startAt="2"/>
            </a:pPr>
            <a:endParaRPr lang="ru-RU" dirty="0" smtClean="0">
              <a:latin typeface="Times New Roman" pitchFamily="18" charset="0"/>
              <a:cs typeface="Times New Roman" pitchFamily="18" charset="0"/>
            </a:endParaRPr>
          </a:p>
          <a:p>
            <a:pPr marL="342900" indent="-342900">
              <a:buFont typeface="+mj-lt"/>
              <a:buAutoNum type="arabicPeriod" startAt="2"/>
            </a:pPr>
            <a:r>
              <a:rPr lang="ru-RU" u="sng" dirty="0" smtClean="0">
                <a:latin typeface="Times New Roman" pitchFamily="18" charset="0"/>
                <a:cs typeface="Times New Roman" pitchFamily="18" charset="0"/>
              </a:rPr>
              <a:t>«Пригласить </a:t>
            </a:r>
            <a:r>
              <a:rPr lang="ru-RU" u="sng" dirty="0">
                <a:latin typeface="Times New Roman" pitchFamily="18" charset="0"/>
                <a:cs typeface="Times New Roman" pitchFamily="18" charset="0"/>
              </a:rPr>
              <a:t>зависеть от вас». </a:t>
            </a:r>
            <a:r>
              <a:rPr lang="ru-RU" dirty="0">
                <a:latin typeface="Times New Roman" pitchFamily="18" charset="0"/>
                <a:cs typeface="Times New Roman" pitchFamily="18" charset="0"/>
              </a:rPr>
              <a:t>Чем я могу быть тебе полезен? </a:t>
            </a:r>
            <a:endParaRPr lang="ru-RU" dirty="0" smtClean="0">
              <a:latin typeface="Times New Roman" pitchFamily="18" charset="0"/>
              <a:cs typeface="Times New Roman" pitchFamily="18" charset="0"/>
            </a:endParaRPr>
          </a:p>
          <a:p>
            <a:pPr marL="342900" indent="-342900">
              <a:buFont typeface="+mj-lt"/>
              <a:buAutoNum type="arabicPeriod" startAt="2"/>
            </a:pPr>
            <a:endParaRPr lang="ru-RU" dirty="0" smtClean="0">
              <a:latin typeface="Times New Roman" pitchFamily="18" charset="0"/>
              <a:cs typeface="Times New Roman" pitchFamily="18" charset="0"/>
            </a:endParaRPr>
          </a:p>
          <a:p>
            <a:pPr marL="342900" indent="-342900">
              <a:buFont typeface="+mj-lt"/>
              <a:buAutoNum type="arabicPeriod" startAt="2"/>
            </a:pPr>
            <a:r>
              <a:rPr lang="ru-RU" u="sng" dirty="0" smtClean="0">
                <a:latin typeface="Times New Roman" pitchFamily="18" charset="0"/>
                <a:cs typeface="Times New Roman" pitchFamily="18" charset="0"/>
              </a:rPr>
              <a:t> Помогать </a:t>
            </a:r>
            <a:r>
              <a:rPr lang="ru-RU" u="sng" dirty="0">
                <a:latin typeface="Times New Roman" pitchFamily="18" charset="0"/>
                <a:cs typeface="Times New Roman" pitchFamily="18" charset="0"/>
              </a:rPr>
              <a:t>ориентироваться в мире.</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976" y="4058072"/>
            <a:ext cx="3930424" cy="221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50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2513" y="410842"/>
            <a:ext cx="10874830" cy="5616922"/>
          </a:xfrm>
          <a:prstGeom prst="rect">
            <a:avLst/>
          </a:prstGeom>
        </p:spPr>
        <p:txBody>
          <a:bodyPr wrap="square">
            <a:spAutoFit/>
          </a:bodyPr>
          <a:lstStyle/>
          <a:p>
            <a:pPr algn="ctr"/>
            <a:r>
              <a:rPr lang="ru-RU" sz="2400" b="1" dirty="0" smtClean="0">
                <a:latin typeface="Times New Roman" pitchFamily="18" charset="0"/>
                <a:cs typeface="Times New Roman" pitchFamily="18" charset="0"/>
              </a:rPr>
              <a:t>    Беседа </a:t>
            </a:r>
            <a:r>
              <a:rPr lang="ru-RU" sz="2400" b="1" dirty="0">
                <a:latin typeface="Times New Roman" pitchFamily="18" charset="0"/>
                <a:cs typeface="Times New Roman" pitchFamily="18" charset="0"/>
              </a:rPr>
              <a:t>с </a:t>
            </a:r>
            <a:r>
              <a:rPr lang="ru-RU" sz="2400" b="1" dirty="0" smtClean="0">
                <a:latin typeface="Times New Roman" pitchFamily="18" charset="0"/>
                <a:cs typeface="Times New Roman" pitchFamily="18" charset="0"/>
              </a:rPr>
              <a:t>ребенком</a:t>
            </a:r>
            <a:endParaRPr lang="ru-RU" sz="2400" b="1" dirty="0">
              <a:latin typeface="Times New Roman" pitchFamily="18" charset="0"/>
              <a:cs typeface="Times New Roman" pitchFamily="18" charset="0"/>
            </a:endParaRPr>
          </a:p>
          <a:p>
            <a:pPr algn="ctr"/>
            <a:endParaRPr lang="ru-RU" sz="3200" b="1"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На всём протяжении работы, необходимо проводить оценку степень опасности и </a:t>
            </a:r>
            <a:r>
              <a:rPr lang="ru-RU" sz="1600" dirty="0" smtClean="0">
                <a:latin typeface="Times New Roman" pitchFamily="18" charset="0"/>
                <a:cs typeface="Times New Roman" pitchFamily="18" charset="0"/>
              </a:rPr>
              <a:t>безопасности </a:t>
            </a:r>
            <a:r>
              <a:rPr lang="ru-RU" sz="1600" dirty="0" smtClean="0">
                <a:latin typeface="Times New Roman" pitchFamily="18" charset="0"/>
                <a:cs typeface="Times New Roman" pitchFamily="18" charset="0"/>
              </a:rPr>
              <a:t>для жизни и здоровья ребенка: </a:t>
            </a:r>
          </a:p>
          <a:p>
            <a:pPr algn="just"/>
            <a:endParaRPr lang="ru-RU" dirty="0">
              <a:latin typeface="Times New Roman" pitchFamily="18" charset="0"/>
              <a:cs typeface="Times New Roman" pitchFamily="18" charset="0"/>
            </a:endParaRPr>
          </a:p>
          <a:p>
            <a:pPr marL="342900" indent="-342900" algn="just">
              <a:buFont typeface="+mj-lt"/>
              <a:buAutoNum type="arabicPeriod"/>
            </a:pPr>
            <a:r>
              <a:rPr lang="ru-RU" sz="1600" dirty="0" smtClean="0">
                <a:latin typeface="Times New Roman" pitchFamily="18" charset="0"/>
                <a:cs typeface="Times New Roman" pitchFamily="18" charset="0"/>
              </a:rPr>
              <a:t>Сбор </a:t>
            </a:r>
            <a:r>
              <a:rPr lang="ru-RU" sz="1600" dirty="0">
                <a:latin typeface="Times New Roman" pitchFamily="18" charset="0"/>
                <a:cs typeface="Times New Roman" pitchFamily="18" charset="0"/>
              </a:rPr>
              <a:t>данных о </a:t>
            </a:r>
            <a:r>
              <a:rPr lang="ru-RU" sz="1600" dirty="0" smtClean="0">
                <a:latin typeface="Times New Roman" pitchFamily="18" charset="0"/>
                <a:cs typeface="Times New Roman" pitchFamily="18" charset="0"/>
              </a:rPr>
              <a:t>семье, </a:t>
            </a:r>
            <a:r>
              <a:rPr lang="ru-RU" sz="1600" dirty="0" smtClean="0">
                <a:latin typeface="Times New Roman" pitchFamily="18" charset="0"/>
                <a:cs typeface="Times New Roman" pitchFamily="18" charset="0"/>
              </a:rPr>
              <a:t>о самой проблеме (учет возрастных и индивидуальных особенностей </a:t>
            </a:r>
            <a:r>
              <a:rPr lang="ru-RU" sz="1600" dirty="0" smtClean="0">
                <a:latin typeface="Times New Roman" pitchFamily="18" charset="0"/>
                <a:cs typeface="Times New Roman" pitchFamily="18" charset="0"/>
              </a:rPr>
              <a:t>ребенка), </a:t>
            </a:r>
            <a:r>
              <a:rPr lang="ru-RU" sz="1600" dirty="0" smtClean="0">
                <a:latin typeface="Times New Roman" pitchFamily="18" charset="0"/>
                <a:cs typeface="Times New Roman" pitchFamily="18" charset="0"/>
              </a:rPr>
              <a:t>связанной </a:t>
            </a:r>
            <a:r>
              <a:rPr lang="ru-RU" sz="1600" dirty="0">
                <a:latin typeface="Times New Roman" pitchFamily="18" charset="0"/>
                <a:cs typeface="Times New Roman" pitchFamily="18" charset="0"/>
              </a:rPr>
              <a:t>с жестоким </a:t>
            </a:r>
            <a:r>
              <a:rPr lang="ru-RU" sz="1600" dirty="0" smtClean="0">
                <a:latin typeface="Times New Roman" pitchFamily="18" charset="0"/>
                <a:cs typeface="Times New Roman" pitchFamily="18" charset="0"/>
              </a:rPr>
              <a:t>обращением.</a:t>
            </a:r>
          </a:p>
          <a:p>
            <a:pPr marL="342900" indent="-342900" algn="just">
              <a:buFont typeface="+mj-lt"/>
              <a:buAutoNum type="arabicPeriod"/>
            </a:pPr>
            <a:r>
              <a:rPr lang="ru-RU" sz="1600" dirty="0">
                <a:latin typeface="Times New Roman" pitchFamily="18" charset="0"/>
                <a:cs typeface="Times New Roman" pitchFamily="18" charset="0"/>
              </a:rPr>
              <a:t> Проводится в отдельной комнате, без родителей и других взрослых, вовлеченных в ситуацию, при этом важно обеспечить чувство безопасности. Если дошкольник – можно сначала поиграть, чтобы установить контакт</a:t>
            </a:r>
            <a:r>
              <a:rPr lang="ru-RU" sz="1600" dirty="0" smtClean="0">
                <a:latin typeface="Times New Roman" pitchFamily="18" charset="0"/>
                <a:cs typeface="Times New Roman" pitchFamily="18" charset="0"/>
              </a:rPr>
              <a:t>.</a:t>
            </a:r>
          </a:p>
          <a:p>
            <a:pPr marL="342900" indent="-342900" algn="just">
              <a:buFont typeface="+mj-lt"/>
              <a:buAutoNum type="arabicPeriod"/>
            </a:pPr>
            <a:r>
              <a:rPr lang="ru-RU" sz="1600" dirty="0" smtClean="0">
                <a:latin typeface="Times New Roman" pitchFamily="18" charset="0"/>
                <a:cs typeface="Times New Roman" pitchFamily="18" charset="0"/>
              </a:rPr>
              <a:t>Знакомство</a:t>
            </a: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представление, контакт</a:t>
            </a:r>
            <a:r>
              <a:rPr lang="ru-RU" sz="1600" dirty="0">
                <a:latin typeface="Times New Roman" pitchFamily="18" charset="0"/>
                <a:cs typeface="Times New Roman" pitchFamily="18" charset="0"/>
              </a:rPr>
              <a:t>, вовлечение в </a:t>
            </a:r>
            <a:r>
              <a:rPr lang="ru-RU" sz="1600" dirty="0" smtClean="0">
                <a:latin typeface="Times New Roman" pitchFamily="18" charset="0"/>
                <a:cs typeface="Times New Roman" pitchFamily="18" charset="0"/>
              </a:rPr>
              <a:t>обсуждение (может быть рисунок: давай нарисуем тебя, как сделать так чтобы было похоже на тебя?). </a:t>
            </a:r>
            <a:r>
              <a:rPr lang="ru-RU" sz="1600" dirty="0" smtClean="0">
                <a:latin typeface="Times New Roman" pitchFamily="18" charset="0"/>
                <a:cs typeface="Times New Roman" pitchFamily="18" charset="0"/>
              </a:rPr>
              <a:t>Дать </a:t>
            </a:r>
            <a:r>
              <a:rPr lang="ru-RU" sz="1600" dirty="0">
                <a:latin typeface="Times New Roman" pitchFamily="18" charset="0"/>
                <a:cs typeface="Times New Roman" pitchFamily="18" charset="0"/>
              </a:rPr>
              <a:t>понять, что его слова услышаны и поняты здесь. </a:t>
            </a:r>
            <a:endParaRPr lang="ru-RU" sz="1600" dirty="0" smtClean="0">
              <a:latin typeface="Times New Roman" pitchFamily="18" charset="0"/>
              <a:cs typeface="Times New Roman" pitchFamily="18" charset="0"/>
            </a:endParaRPr>
          </a:p>
          <a:p>
            <a:pPr marL="342900" indent="-342900" algn="just">
              <a:buFont typeface="+mj-lt"/>
              <a:buAutoNum type="arabicPeriod"/>
            </a:pPr>
            <a:r>
              <a:rPr lang="ru-RU" sz="1600" dirty="0" smtClean="0">
                <a:latin typeface="Times New Roman" pitchFamily="18" charset="0"/>
                <a:cs typeface="Times New Roman" pitchFamily="18" charset="0"/>
              </a:rPr>
              <a:t>Оценить психологическое состояние ребенка. Во </a:t>
            </a:r>
            <a:r>
              <a:rPr lang="ru-RU" sz="1600" dirty="0">
                <a:latin typeface="Times New Roman" pitchFamily="18" charset="0"/>
                <a:cs typeface="Times New Roman" pitchFamily="18" charset="0"/>
              </a:rPr>
              <a:t>время интервью фиксировать эмоциональное состояние ребенка его изменения: выражение лица, позы, движение, тон голоса, интонации, вегетативные проявления (покраснение лица, учащенное дыхание, мокрые ладони, могут быть запинки в речи и </a:t>
            </a:r>
            <a:r>
              <a:rPr lang="ru-RU" sz="1600" dirty="0" err="1">
                <a:latin typeface="Times New Roman" pitchFamily="18" charset="0"/>
                <a:cs typeface="Times New Roman" pitchFamily="18" charset="0"/>
              </a:rPr>
              <a:t>т.д</a:t>
            </a:r>
            <a:r>
              <a:rPr lang="ru-RU" sz="1600" dirty="0">
                <a:latin typeface="Times New Roman" pitchFamily="18" charset="0"/>
                <a:cs typeface="Times New Roman" pitchFamily="18" charset="0"/>
              </a:rPr>
              <a:t>). Особое внимание обращать на изменения в позе и </a:t>
            </a:r>
            <a:r>
              <a:rPr lang="ru-RU" sz="1600" dirty="0" smtClean="0">
                <a:latin typeface="Times New Roman" pitchFamily="18" charset="0"/>
                <a:cs typeface="Times New Roman" pitchFamily="18" charset="0"/>
              </a:rPr>
              <a:t>движениях </a:t>
            </a:r>
            <a:r>
              <a:rPr lang="ru-RU" sz="1600" dirty="0">
                <a:latin typeface="Times New Roman" pitchFamily="18" charset="0"/>
                <a:cs typeface="Times New Roman" pitchFamily="18" charset="0"/>
              </a:rPr>
              <a:t>ребенка в связи с резким движением специалиста (защитные двигательные реакции). Отслеживать какую реакцию </a:t>
            </a:r>
            <a:r>
              <a:rPr lang="ru-RU" sz="1600" dirty="0" smtClean="0">
                <a:latin typeface="Times New Roman" pitchFamily="18" charset="0"/>
                <a:cs typeface="Times New Roman" pitchFamily="18" charset="0"/>
              </a:rPr>
              <a:t>дает </a:t>
            </a:r>
            <a:r>
              <a:rPr lang="ru-RU" sz="1600" dirty="0">
                <a:latin typeface="Times New Roman" pitchFamily="18" charset="0"/>
                <a:cs typeface="Times New Roman" pitchFamily="18" charset="0"/>
              </a:rPr>
              <a:t>ребенок на поведение взрослых. </a:t>
            </a:r>
            <a:r>
              <a:rPr lang="ru-RU" sz="1600" dirty="0" smtClean="0">
                <a:latin typeface="Times New Roman" pitchFamily="18" charset="0"/>
                <a:cs typeface="Times New Roman" pitchFamily="18" charset="0"/>
              </a:rPr>
              <a:t>(есть </a:t>
            </a:r>
            <a:r>
              <a:rPr lang="ru-RU" sz="1600" dirty="0">
                <a:latin typeface="Times New Roman" pitchFamily="18" charset="0"/>
                <a:cs typeface="Times New Roman" pitchFamily="18" charset="0"/>
              </a:rPr>
              <a:t>ли </a:t>
            </a:r>
            <a:r>
              <a:rPr lang="ru-RU" sz="1600" dirty="0" smtClean="0">
                <a:latin typeface="Times New Roman" pitchFamily="18" charset="0"/>
                <a:cs typeface="Times New Roman" pitchFamily="18" charset="0"/>
              </a:rPr>
              <a:t>агрессия, </a:t>
            </a:r>
            <a:r>
              <a:rPr lang="ru-RU" sz="1600" dirty="0">
                <a:latin typeface="Times New Roman" pitchFamily="18" charset="0"/>
                <a:cs typeface="Times New Roman" pitchFamily="18" charset="0"/>
              </a:rPr>
              <a:t>с</a:t>
            </a:r>
            <a:r>
              <a:rPr lang="ru-RU" sz="1600" dirty="0" smtClean="0">
                <a:latin typeface="Times New Roman" pitchFamily="18" charset="0"/>
                <a:cs typeface="Times New Roman" pitchFamily="18" charset="0"/>
              </a:rPr>
              <a:t>ильная тревога, </a:t>
            </a:r>
            <a:r>
              <a:rPr lang="ru-RU" sz="1600" dirty="0">
                <a:latin typeface="Times New Roman" pitchFamily="18" charset="0"/>
                <a:cs typeface="Times New Roman" pitchFamily="18" charset="0"/>
              </a:rPr>
              <a:t>п</a:t>
            </a:r>
            <a:r>
              <a:rPr lang="ru-RU" sz="1600" dirty="0" smtClean="0">
                <a:latin typeface="Times New Roman" pitchFamily="18" charset="0"/>
                <a:cs typeface="Times New Roman" pitchFamily="18" charset="0"/>
              </a:rPr>
              <a:t>одавленное настроение, </a:t>
            </a:r>
            <a:r>
              <a:rPr lang="ru-RU" sz="1600" dirty="0">
                <a:latin typeface="Times New Roman" pitchFamily="18" charset="0"/>
                <a:cs typeface="Times New Roman" pitchFamily="18" charset="0"/>
              </a:rPr>
              <a:t>у</a:t>
            </a:r>
            <a:r>
              <a:rPr lang="ru-RU" sz="1600" dirty="0" smtClean="0">
                <a:latin typeface="Times New Roman" pitchFamily="18" charset="0"/>
                <a:cs typeface="Times New Roman" pitchFamily="18" charset="0"/>
              </a:rPr>
              <a:t>ход </a:t>
            </a:r>
            <a:r>
              <a:rPr lang="ru-RU" sz="1600" dirty="0">
                <a:latin typeface="Times New Roman" pitchFamily="18" charset="0"/>
                <a:cs typeface="Times New Roman" pitchFamily="18" charset="0"/>
              </a:rPr>
              <a:t>от </a:t>
            </a:r>
            <a:r>
              <a:rPr lang="ru-RU" sz="1600" dirty="0" smtClean="0">
                <a:latin typeface="Times New Roman" pitchFamily="18" charset="0"/>
                <a:cs typeface="Times New Roman" pitchFamily="18" charset="0"/>
              </a:rPr>
              <a:t>контакта. </a:t>
            </a:r>
            <a:r>
              <a:rPr lang="ru-RU" sz="1600" dirty="0" smtClean="0">
                <a:latin typeface="Times New Roman" pitchFamily="18" charset="0"/>
                <a:cs typeface="Times New Roman" pitchFamily="18" charset="0"/>
              </a:rPr>
              <a:t>Могут быть использованы дополнительно </a:t>
            </a:r>
            <a:r>
              <a:rPr lang="ru-RU" sz="1600" dirty="0">
                <a:latin typeface="Times New Roman" pitchFamily="18" charset="0"/>
                <a:cs typeface="Times New Roman" pitchFamily="18" charset="0"/>
              </a:rPr>
              <a:t>рисунки: злой, счастливый, </a:t>
            </a:r>
            <a:r>
              <a:rPr lang="ru-RU" sz="1600" dirty="0" smtClean="0">
                <a:latin typeface="Times New Roman" pitchFamily="18" charset="0"/>
                <a:cs typeface="Times New Roman" pitchFamily="18" charset="0"/>
              </a:rPr>
              <a:t>несчастный человек, </a:t>
            </a:r>
            <a:r>
              <a:rPr lang="ru-RU" sz="1600" dirty="0">
                <a:latin typeface="Times New Roman" pitchFamily="18" charset="0"/>
                <a:cs typeface="Times New Roman" pitchFamily="18" charset="0"/>
              </a:rPr>
              <a:t>Моя семья на отдыхе и т.д</a:t>
            </a:r>
            <a:r>
              <a:rPr lang="ru-RU" sz="1600" dirty="0" smtClean="0">
                <a:latin typeface="Times New Roman" pitchFamily="18" charset="0"/>
                <a:cs typeface="Times New Roman" pitchFamily="18" charset="0"/>
              </a:rPr>
              <a:t>.)</a:t>
            </a:r>
          </a:p>
          <a:p>
            <a:pPr marL="342900" indent="-342900" algn="just">
              <a:buFont typeface="+mj-lt"/>
              <a:buAutoNum type="arabicPeriod"/>
            </a:pPr>
            <a:r>
              <a:rPr lang="ru-RU" sz="1600" dirty="0" smtClean="0">
                <a:latin typeface="Times New Roman" pitchFamily="18" charset="0"/>
                <a:cs typeface="Times New Roman" pitchFamily="18" charset="0"/>
              </a:rPr>
              <a:t>Понять </a:t>
            </a:r>
            <a:r>
              <a:rPr lang="ru-RU" sz="1600" dirty="0">
                <a:latin typeface="Times New Roman" pitchFamily="18" charset="0"/>
                <a:cs typeface="Times New Roman" pitchFamily="18" charset="0"/>
              </a:rPr>
              <a:t>с кем ребенок общается, кому он доверяет, на кого </a:t>
            </a:r>
            <a:r>
              <a:rPr lang="ru-RU" sz="1600" dirty="0" smtClean="0">
                <a:latin typeface="Times New Roman" pitchFamily="18" charset="0"/>
                <a:cs typeface="Times New Roman" pitchFamily="18" charset="0"/>
              </a:rPr>
              <a:t>опирается. </a:t>
            </a:r>
            <a:endParaRPr lang="ru-RU" sz="1600" dirty="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marL="285750" indent="-285750" algn="just">
              <a:buFontTx/>
              <a:buChar cha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5815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3144" y="456983"/>
            <a:ext cx="10983686" cy="5755422"/>
          </a:xfrm>
          <a:prstGeom prst="rect">
            <a:avLst/>
          </a:prstGeom>
        </p:spPr>
        <p:txBody>
          <a:bodyPr wrap="square">
            <a:spAutoFit/>
          </a:bodyPr>
          <a:lstStyle/>
          <a:p>
            <a:pPr algn="just"/>
            <a:r>
              <a:rPr lang="ru-RU" sz="1400" dirty="0" smtClean="0">
                <a:latin typeface="Times New Roman" pitchFamily="18" charset="0"/>
                <a:cs typeface="Times New Roman" pitchFamily="18" charset="0"/>
              </a:rPr>
              <a:t>6.</a:t>
            </a:r>
            <a:r>
              <a:rPr lang="ru-RU" sz="1400" dirty="0" smtClean="0">
                <a:latin typeface="Times New Roman" pitchFamily="18" charset="0"/>
                <a:cs typeface="Times New Roman" pitchFamily="18" charset="0"/>
              </a:rPr>
              <a:t>Во </a:t>
            </a:r>
            <a:r>
              <a:rPr lang="ru-RU" sz="1400" dirty="0">
                <a:latin typeface="Times New Roman" pitchFamily="18" charset="0"/>
                <a:cs typeface="Times New Roman" pitchFamily="18" charset="0"/>
              </a:rPr>
              <a:t>время беседы:</a:t>
            </a:r>
          </a:p>
          <a:p>
            <a:pPr marL="285750" indent="-285750" algn="just">
              <a:buFont typeface="Wingdings" pitchFamily="2" charset="2"/>
              <a:buChar char="Ø"/>
            </a:pPr>
            <a:r>
              <a:rPr lang="ru-RU" sz="1400" dirty="0">
                <a:latin typeface="Times New Roman" pitchFamily="18" charset="0"/>
                <a:cs typeface="Times New Roman" pitchFamily="18" charset="0"/>
              </a:rPr>
              <a:t>Переспрашивать столько </a:t>
            </a:r>
            <a:r>
              <a:rPr lang="ru-RU" sz="1400" dirty="0" smtClean="0">
                <a:latin typeface="Times New Roman" pitchFamily="18" charset="0"/>
                <a:cs typeface="Times New Roman" pitchFamily="18" charset="0"/>
              </a:rPr>
              <a:t>раз, </a:t>
            </a:r>
            <a:r>
              <a:rPr lang="ru-RU" sz="1400" dirty="0">
                <a:latin typeface="Times New Roman" pitchFamily="18" charset="0"/>
                <a:cs typeface="Times New Roman" pitchFamily="18" charset="0"/>
              </a:rPr>
              <a:t>сколько нужно, чтобы иметь полную ясность. </a:t>
            </a:r>
            <a:endParaRPr lang="ru-RU" sz="1400" dirty="0" smtClean="0">
              <a:latin typeface="Times New Roman" pitchFamily="18" charset="0"/>
              <a:cs typeface="Times New Roman" pitchFamily="18" charset="0"/>
            </a:endParaRPr>
          </a:p>
          <a:p>
            <a:pPr marL="285750" indent="-285750" algn="just">
              <a:buFont typeface="Wingdings" pitchFamily="2" charset="2"/>
              <a:buChar char="Ø"/>
            </a:pPr>
            <a:r>
              <a:rPr lang="ru-RU" sz="1400" dirty="0" smtClean="0">
                <a:latin typeface="Times New Roman" pitchFamily="18" charset="0"/>
                <a:cs typeface="Times New Roman" pitchFamily="18" charset="0"/>
              </a:rPr>
              <a:t>А</a:t>
            </a:r>
            <a:r>
              <a:rPr lang="ru-RU" sz="1400" dirty="0" smtClean="0">
                <a:latin typeface="Times New Roman" pitchFamily="18" charset="0"/>
                <a:cs typeface="Times New Roman" pitchFamily="18" charset="0"/>
              </a:rPr>
              <a:t>декватное </a:t>
            </a:r>
            <a:r>
              <a:rPr lang="ru-RU" sz="1400" dirty="0">
                <a:latin typeface="Times New Roman" pitchFamily="18" charset="0"/>
                <a:cs typeface="Times New Roman" pitchFamily="18" charset="0"/>
              </a:rPr>
              <a:t>реагирование на эмоции </a:t>
            </a:r>
            <a:r>
              <a:rPr lang="ru-RU" sz="1400" dirty="0" smtClean="0">
                <a:latin typeface="Times New Roman" pitchFamily="18" charset="0"/>
                <a:cs typeface="Times New Roman" pitchFamily="18" charset="0"/>
              </a:rPr>
              <a:t>ребенка.</a:t>
            </a:r>
          </a:p>
          <a:p>
            <a:pPr marL="285750" indent="-285750" algn="just">
              <a:buFont typeface="Wingdings" pitchFamily="2" charset="2"/>
              <a:buChar char="Ø"/>
            </a:pPr>
            <a:r>
              <a:rPr lang="ru-RU" sz="1400" dirty="0" smtClean="0">
                <a:latin typeface="Times New Roman" pitchFamily="18" charset="0"/>
                <a:cs typeface="Times New Roman" pitchFamily="18" charset="0"/>
              </a:rPr>
              <a:t>Не </a:t>
            </a:r>
            <a:r>
              <a:rPr lang="ru-RU" sz="1400" dirty="0">
                <a:latin typeface="Times New Roman" pitchFamily="18" charset="0"/>
                <a:cs typeface="Times New Roman" pitchFamily="18" charset="0"/>
              </a:rPr>
              <a:t>спешить, не давить, дать время для ответа. </a:t>
            </a:r>
            <a:endParaRPr lang="ru-RU" sz="1400" dirty="0" smtClean="0">
              <a:latin typeface="Times New Roman" pitchFamily="18" charset="0"/>
              <a:cs typeface="Times New Roman" pitchFamily="18" charset="0"/>
            </a:endParaRPr>
          </a:p>
          <a:p>
            <a:pPr marL="285750" indent="-285750" algn="just">
              <a:buFont typeface="Wingdings" pitchFamily="2" charset="2"/>
              <a:buChar char="Ø"/>
            </a:pPr>
            <a:r>
              <a:rPr lang="ru-RU" sz="1400" dirty="0" smtClean="0">
                <a:latin typeface="Times New Roman" pitchFamily="18" charset="0"/>
                <a:cs typeface="Times New Roman" pitchFamily="18" charset="0"/>
              </a:rPr>
              <a:t>Не </a:t>
            </a:r>
            <a:r>
              <a:rPr lang="ru-RU" sz="1400" dirty="0">
                <a:latin typeface="Times New Roman" pitchFamily="18" charset="0"/>
                <a:cs typeface="Times New Roman" pitchFamily="18" charset="0"/>
              </a:rPr>
              <a:t>прерывать ребенка и не заканчивать за него предложения. </a:t>
            </a:r>
            <a:endParaRPr lang="ru-RU" sz="1400" dirty="0" smtClean="0">
              <a:latin typeface="Times New Roman" pitchFamily="18" charset="0"/>
              <a:cs typeface="Times New Roman" pitchFamily="18" charset="0"/>
            </a:endParaRPr>
          </a:p>
          <a:p>
            <a:pPr marL="285750" indent="-285750" algn="just">
              <a:buFont typeface="Wingdings" pitchFamily="2" charset="2"/>
              <a:buChar char="Ø"/>
            </a:pPr>
            <a:r>
              <a:rPr lang="ru-RU" sz="1400" dirty="0" smtClean="0">
                <a:latin typeface="Times New Roman" pitchFamily="18" charset="0"/>
                <a:cs typeface="Times New Roman" pitchFamily="18" charset="0"/>
              </a:rPr>
              <a:t>Не </a:t>
            </a:r>
            <a:r>
              <a:rPr lang="ru-RU" sz="1400" dirty="0">
                <a:latin typeface="Times New Roman" pitchFamily="18" charset="0"/>
                <a:cs typeface="Times New Roman" pitchFamily="18" charset="0"/>
              </a:rPr>
              <a:t>задавать закрытых </a:t>
            </a:r>
            <a:r>
              <a:rPr lang="ru-RU" sz="1400" dirty="0" smtClean="0">
                <a:latin typeface="Times New Roman" pitchFamily="18" charset="0"/>
                <a:cs typeface="Times New Roman" pitchFamily="18" charset="0"/>
              </a:rPr>
              <a:t>вопросов, </a:t>
            </a:r>
            <a:r>
              <a:rPr lang="ru-RU" sz="1400" dirty="0">
                <a:latin typeface="Times New Roman" pitchFamily="18" charset="0"/>
                <a:cs typeface="Times New Roman" pitchFamily="18" charset="0"/>
              </a:rPr>
              <a:t>предполагающих ответ «да/нет». </a:t>
            </a:r>
            <a:endParaRPr lang="ru-RU" sz="1400" dirty="0" smtClean="0">
              <a:latin typeface="Times New Roman" pitchFamily="18" charset="0"/>
              <a:cs typeface="Times New Roman" pitchFamily="18" charset="0"/>
            </a:endParaRPr>
          </a:p>
          <a:p>
            <a:pPr marL="285750" indent="-285750" algn="just">
              <a:buFont typeface="Wingdings" pitchFamily="2" charset="2"/>
              <a:buChar char="Ø"/>
            </a:pPr>
            <a:r>
              <a:rPr lang="ru-RU" sz="1400" dirty="0" smtClean="0">
                <a:latin typeface="Times New Roman" pitchFamily="18" charset="0"/>
                <a:cs typeface="Times New Roman" pitchFamily="18" charset="0"/>
              </a:rPr>
              <a:t>Не </a:t>
            </a:r>
            <a:r>
              <a:rPr lang="ru-RU" sz="1400" dirty="0">
                <a:latin typeface="Times New Roman" pitchFamily="18" charset="0"/>
                <a:cs typeface="Times New Roman" pitchFamily="18" charset="0"/>
              </a:rPr>
              <a:t>задавать больше одного вопроса подряд</a:t>
            </a:r>
            <a:r>
              <a:rPr lang="ru-RU" sz="1400" dirty="0" smtClean="0">
                <a:latin typeface="Times New Roman" pitchFamily="18" charset="0"/>
                <a:cs typeface="Times New Roman" pitchFamily="18" charset="0"/>
              </a:rPr>
              <a:t>.</a:t>
            </a:r>
          </a:p>
          <a:p>
            <a:pPr algn="just"/>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7</a:t>
            </a:r>
            <a:r>
              <a:rPr lang="ru-RU" sz="1400" dirty="0" smtClean="0">
                <a:latin typeface="Times New Roman" pitchFamily="18" charset="0"/>
                <a:cs typeface="Times New Roman" pitchFamily="18" charset="0"/>
              </a:rPr>
              <a:t>. Типы </a:t>
            </a:r>
            <a:r>
              <a:rPr lang="ru-RU" sz="1400" dirty="0">
                <a:latin typeface="Times New Roman" pitchFamily="18" charset="0"/>
                <a:cs typeface="Times New Roman" pitchFamily="18" charset="0"/>
              </a:rPr>
              <a:t>вопросов в начале интервью: открытые и затрагивающие безопасные темы: «Как прошел твой день?»  (для маленьких: «Кто живет в этом доме?», «Кто укладывает тебя спать?», «Кто моет тебя?», «Что ты ел?» и т.д</a:t>
            </a:r>
            <a:r>
              <a:rPr lang="ru-RU" sz="1400" dirty="0" smtClean="0">
                <a:latin typeface="Times New Roman" pitchFamily="18" charset="0"/>
                <a:cs typeface="Times New Roman" pitchFamily="18" charset="0"/>
              </a:rPr>
              <a:t>.).</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8. </a:t>
            </a:r>
            <a:r>
              <a:rPr lang="ru-RU" sz="1400" dirty="0">
                <a:latin typeface="Times New Roman" pitchFamily="18" charset="0"/>
                <a:cs typeface="Times New Roman" pitchFamily="18" charset="0"/>
              </a:rPr>
              <a:t>Постепенный переход к вопросам о жестоком обращении, спросить о дисциплинарных методах в доме. Например, «Каким правилам подчиняется члены семьи, сам ребенок?», «Какие обязанности выполняют члены семьи и сам ребенок?» </a:t>
            </a:r>
            <a:r>
              <a:rPr lang="ru-RU" sz="1400" dirty="0" smtClean="0">
                <a:latin typeface="Times New Roman" pitchFamily="18" charset="0"/>
                <a:cs typeface="Times New Roman" pitchFamily="18" charset="0"/>
              </a:rPr>
              <a:t>Отмечаем, </a:t>
            </a:r>
            <a:r>
              <a:rPr lang="ru-RU" sz="1400" dirty="0">
                <a:latin typeface="Times New Roman" pitchFamily="18" charset="0"/>
                <a:cs typeface="Times New Roman" pitchFamily="18" charset="0"/>
              </a:rPr>
              <a:t>есть ли правила в семье или </a:t>
            </a:r>
            <a:r>
              <a:rPr lang="ru-RU" sz="1400" dirty="0" smtClean="0">
                <a:latin typeface="Times New Roman" pitchFamily="18" charset="0"/>
                <a:cs typeface="Times New Roman" pitchFamily="18" charset="0"/>
              </a:rPr>
              <a:t>они отсутствуют. </a:t>
            </a:r>
            <a:r>
              <a:rPr lang="ru-RU" sz="1400" dirty="0">
                <a:latin typeface="Times New Roman" pitchFamily="18" charset="0"/>
                <a:cs typeface="Times New Roman" pitchFamily="18" charset="0"/>
              </a:rPr>
              <a:t>Реалистичны эти правила. Может ли ребенок </a:t>
            </a:r>
            <a:r>
              <a:rPr lang="ru-RU" sz="1400" dirty="0" smtClean="0">
                <a:latin typeface="Times New Roman" pitchFamily="18" charset="0"/>
                <a:cs typeface="Times New Roman" pitchFamily="18" charset="0"/>
              </a:rPr>
              <a:t>справиться </a:t>
            </a:r>
            <a:r>
              <a:rPr lang="ru-RU" sz="1400" dirty="0">
                <a:latin typeface="Times New Roman" pitchFamily="18" charset="0"/>
                <a:cs typeface="Times New Roman" pitchFamily="18" charset="0"/>
              </a:rPr>
              <a:t>с теми поручениями, которые ему дают взрослые. Учитываются нужды ребенка или нужды </a:t>
            </a:r>
            <a:r>
              <a:rPr lang="ru-RU" sz="1400" dirty="0" smtClean="0">
                <a:latin typeface="Times New Roman" pitchFamily="18" charset="0"/>
                <a:cs typeface="Times New Roman" pitchFamily="18" charset="0"/>
              </a:rPr>
              <a:t>родителя?. </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Что </a:t>
            </a:r>
            <a:r>
              <a:rPr lang="ru-RU" sz="1400" dirty="0">
                <a:latin typeface="Times New Roman" pitchFamily="18" charset="0"/>
                <a:cs typeface="Times New Roman" pitchFamily="18" charset="0"/>
              </a:rPr>
              <a:t>произойдет если ребенок нарушит правила </a:t>
            </a:r>
            <a:r>
              <a:rPr lang="ru-RU" sz="1400" dirty="0" smtClean="0">
                <a:latin typeface="Times New Roman" pitchFamily="18" charset="0"/>
                <a:cs typeface="Times New Roman" pitchFamily="18" charset="0"/>
              </a:rPr>
              <a:t>(или </a:t>
            </a:r>
            <a:r>
              <a:rPr lang="ru-RU" sz="1400" dirty="0">
                <a:latin typeface="Times New Roman" pitchFamily="18" charset="0"/>
                <a:cs typeface="Times New Roman" pitchFamily="18" charset="0"/>
              </a:rPr>
              <a:t>другой член </a:t>
            </a:r>
            <a:r>
              <a:rPr lang="ru-RU" sz="1400" dirty="0" smtClean="0">
                <a:latin typeface="Times New Roman" pitchFamily="18" charset="0"/>
                <a:cs typeface="Times New Roman" pitchFamily="18" charset="0"/>
              </a:rPr>
              <a:t>семьи). </a:t>
            </a:r>
            <a:r>
              <a:rPr lang="ru-RU" sz="1400" dirty="0">
                <a:latin typeface="Times New Roman" pitchFamily="18" charset="0"/>
                <a:cs typeface="Times New Roman" pitchFamily="18" charset="0"/>
              </a:rPr>
              <a:t>Иногда удобнее разговаривать не о самом ребенке, а </a:t>
            </a:r>
            <a:r>
              <a:rPr lang="ru-RU" sz="1400" dirty="0" smtClean="0">
                <a:latin typeface="Times New Roman" pitchFamily="18" charset="0"/>
                <a:cs typeface="Times New Roman" pitchFamily="18" charset="0"/>
              </a:rPr>
              <a:t>о </a:t>
            </a:r>
            <a:r>
              <a:rPr lang="ru-RU" sz="1400" dirty="0">
                <a:latin typeface="Times New Roman" pitchFamily="18" charset="0"/>
                <a:cs typeface="Times New Roman" pitchFamily="18" charset="0"/>
              </a:rPr>
              <a:t>другом ребенке в </a:t>
            </a:r>
            <a:r>
              <a:rPr lang="ru-RU" sz="1400" dirty="0" smtClean="0">
                <a:latin typeface="Times New Roman" pitchFamily="18" charset="0"/>
                <a:cs typeface="Times New Roman" pitchFamily="18" charset="0"/>
              </a:rPr>
              <a:t>семье, получать информацию в игре, создавая </a:t>
            </a:r>
            <a:r>
              <a:rPr lang="ru-RU" sz="1400" dirty="0">
                <a:latin typeface="Times New Roman" pitchFamily="18" charset="0"/>
                <a:cs typeface="Times New Roman" pitchFamily="18" charset="0"/>
              </a:rPr>
              <a:t>ситуации в кукольном </a:t>
            </a:r>
            <a:r>
              <a:rPr lang="ru-RU" sz="1400" dirty="0" smtClean="0">
                <a:latin typeface="Times New Roman" pitchFamily="18" charset="0"/>
                <a:cs typeface="Times New Roman" pitchFamily="18" charset="0"/>
              </a:rPr>
              <a:t>домике</a:t>
            </a:r>
            <a:r>
              <a:rPr lang="ru-RU" sz="1400" dirty="0" smtClean="0">
                <a:latin typeface="Times New Roman" pitchFamily="18" charset="0"/>
                <a:cs typeface="Times New Roman" pitchFamily="18" charset="0"/>
              </a:rPr>
              <a:t>.</a:t>
            </a:r>
          </a:p>
          <a:p>
            <a:pPr algn="just"/>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smtClean="0">
                <a:latin typeface="Times New Roman" pitchFamily="18" charset="0"/>
                <a:cs typeface="Times New Roman" pitchFamily="18" charset="0"/>
              </a:rPr>
              <a:t>- Если </a:t>
            </a:r>
            <a:r>
              <a:rPr lang="ru-RU" sz="1400" dirty="0">
                <a:latin typeface="Times New Roman" pitchFamily="18" charset="0"/>
                <a:cs typeface="Times New Roman" pitchFamily="18" charset="0"/>
              </a:rPr>
              <a:t>будет упомянуто наказание, </a:t>
            </a:r>
            <a:r>
              <a:rPr lang="ru-RU" sz="1400" dirty="0" smtClean="0">
                <a:latin typeface="Times New Roman" pitchFamily="18" charset="0"/>
                <a:cs typeface="Times New Roman" pitchFamily="18" charset="0"/>
              </a:rPr>
              <a:t>то </a:t>
            </a:r>
            <a:r>
              <a:rPr lang="ru-RU" sz="1400" dirty="0">
                <a:latin typeface="Times New Roman" pitchFamily="18" charset="0"/>
                <a:cs typeface="Times New Roman" pitchFamily="18" charset="0"/>
              </a:rPr>
              <a:t>нужно  уточнять и конкретизировать, до того </a:t>
            </a:r>
            <a:r>
              <a:rPr lang="ru-RU" sz="1400" dirty="0" smtClean="0">
                <a:latin typeface="Times New Roman" pitchFamily="18" charset="0"/>
                <a:cs typeface="Times New Roman" pitchFamily="18" charset="0"/>
              </a:rPr>
              <a:t>момента, </a:t>
            </a:r>
            <a:r>
              <a:rPr lang="ru-RU" sz="1400" dirty="0">
                <a:latin typeface="Times New Roman" pitchFamily="18" charset="0"/>
                <a:cs typeface="Times New Roman" pitchFamily="18" charset="0"/>
              </a:rPr>
              <a:t>когда специалист четко </a:t>
            </a:r>
            <a:r>
              <a:rPr lang="ru-RU" sz="1400" dirty="0" smtClean="0">
                <a:latin typeface="Times New Roman" pitchFamily="18" charset="0"/>
                <a:cs typeface="Times New Roman" pitchFamily="18" charset="0"/>
              </a:rPr>
              <a:t>поймет</a:t>
            </a:r>
            <a:r>
              <a:rPr lang="ru-RU" sz="1400" dirty="0">
                <a:latin typeface="Times New Roman" pitchFamily="18" charset="0"/>
                <a:cs typeface="Times New Roman" pitchFamily="18" charset="0"/>
              </a:rPr>
              <a:t>, что происходит, какое наказание </a:t>
            </a:r>
            <a:r>
              <a:rPr lang="ru-RU" sz="1400" dirty="0" smtClean="0">
                <a:latin typeface="Times New Roman" pitchFamily="18" charset="0"/>
                <a:cs typeface="Times New Roman" pitchFamily="18" charset="0"/>
              </a:rPr>
              <a:t>применялось и </a:t>
            </a:r>
            <a:r>
              <a:rPr lang="ru-RU" sz="1400" dirty="0">
                <a:latin typeface="Times New Roman" pitchFamily="18" charset="0"/>
                <a:cs typeface="Times New Roman" pitchFamily="18" charset="0"/>
              </a:rPr>
              <a:t>от кого.</a:t>
            </a:r>
          </a:p>
          <a:p>
            <a:pPr algn="just"/>
            <a:endParaRPr lang="ru-RU" sz="1400" dirty="0" smtClean="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9</a:t>
            </a:r>
            <a:r>
              <a:rPr lang="ru-RU" sz="1400" dirty="0" smtClean="0">
                <a:latin typeface="Times New Roman" pitchFamily="18" charset="0"/>
                <a:cs typeface="Times New Roman" pitchFamily="18" charset="0"/>
              </a:rPr>
              <a:t>. Понять </a:t>
            </a:r>
            <a:r>
              <a:rPr lang="ru-RU" sz="1400" dirty="0">
                <a:latin typeface="Times New Roman" pitchFamily="18" charset="0"/>
                <a:cs typeface="Times New Roman" pitchFamily="18" charset="0"/>
              </a:rPr>
              <a:t>мнение ребенка о сущности </a:t>
            </a:r>
            <a:r>
              <a:rPr lang="ru-RU" sz="1400" dirty="0" smtClean="0">
                <a:latin typeface="Times New Roman" pitchFamily="18" charset="0"/>
                <a:cs typeface="Times New Roman" pitchFamily="18" charset="0"/>
              </a:rPr>
              <a:t>проблемы, и </a:t>
            </a:r>
            <a:r>
              <a:rPr lang="ru-RU" sz="1400" dirty="0">
                <a:latin typeface="Times New Roman" pitchFamily="18" charset="0"/>
                <a:cs typeface="Times New Roman" pitchFamily="18" charset="0"/>
              </a:rPr>
              <a:t>если есть возможность и позволяет </a:t>
            </a:r>
            <a:r>
              <a:rPr lang="ru-RU" sz="1400" dirty="0" smtClean="0">
                <a:latin typeface="Times New Roman" pitchFamily="18" charset="0"/>
                <a:cs typeface="Times New Roman" pitchFamily="18" charset="0"/>
              </a:rPr>
              <a:t>возраст, о </a:t>
            </a:r>
            <a:r>
              <a:rPr lang="ru-RU" sz="1400" dirty="0">
                <a:latin typeface="Times New Roman" pitchFamily="18" charset="0"/>
                <a:cs typeface="Times New Roman" pitchFamily="18" charset="0"/>
              </a:rPr>
              <a:t>выходе из этой </a:t>
            </a:r>
            <a:r>
              <a:rPr lang="ru-RU" sz="1400" dirty="0" smtClean="0">
                <a:latin typeface="Times New Roman" pitchFamily="18" charset="0"/>
                <a:cs typeface="Times New Roman" pitchFamily="18" charset="0"/>
              </a:rPr>
              <a:t>проблемы с точки зрения ребенка. </a:t>
            </a:r>
            <a:r>
              <a:rPr lang="ru-RU" sz="1400" dirty="0">
                <a:latin typeface="Times New Roman" pitchFamily="18" charset="0"/>
                <a:cs typeface="Times New Roman" pitchFamily="18" charset="0"/>
              </a:rPr>
              <a:t>Быть готовым говорить с ребенком о </a:t>
            </a:r>
            <a:r>
              <a:rPr lang="ru-RU" sz="1400" dirty="0" smtClean="0">
                <a:latin typeface="Times New Roman" pitchFamily="18" charset="0"/>
                <a:cs typeface="Times New Roman" pitchFamily="18" charset="0"/>
              </a:rPr>
              <a:t>случившемся.</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10. Информирование </a:t>
            </a:r>
            <a:r>
              <a:rPr lang="ru-RU" sz="1400" dirty="0">
                <a:latin typeface="Times New Roman" pitchFamily="18" charset="0"/>
                <a:cs typeface="Times New Roman" pitchFamily="18" charset="0"/>
              </a:rPr>
              <a:t>ребенка и/или его родителей, если он мал, о вашем представлении о проблеме, мотивировании на работу, предложение каких-то вариантов выхода из </a:t>
            </a:r>
            <a:r>
              <a:rPr lang="ru-RU" sz="1400" dirty="0" smtClean="0">
                <a:latin typeface="Times New Roman" pitchFamily="18" charset="0"/>
                <a:cs typeface="Times New Roman" pitchFamily="18" charset="0"/>
              </a:rPr>
              <a:t>ситуации.</a:t>
            </a:r>
          </a:p>
          <a:p>
            <a:pPr algn="just"/>
            <a:r>
              <a:rPr lang="ru-RU" sz="1400" dirty="0" smtClean="0">
                <a:latin typeface="Times New Roman" pitchFamily="18" charset="0"/>
                <a:cs typeface="Times New Roman" pitchFamily="18" charset="0"/>
              </a:rPr>
              <a:t>11. Закончить позитивно, поблагодарить. </a:t>
            </a:r>
          </a:p>
          <a:p>
            <a:pPr marL="342900" indent="-342900" algn="just">
              <a:buFont typeface="+mj-lt"/>
              <a:buAutoNum type="arabicPeriod" startAt="4"/>
            </a:pPr>
            <a:endParaRPr lang="ru-RU"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9285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1200" y="1037610"/>
            <a:ext cx="10751457" cy="3416320"/>
          </a:xfrm>
          <a:prstGeom prst="rect">
            <a:avLst/>
          </a:prstGeom>
        </p:spPr>
        <p:txBody>
          <a:bodyPr wrap="square">
            <a:spAutoFit/>
          </a:bodyPr>
          <a:lstStyle/>
          <a:p>
            <a:pPr marL="285750" indent="-285750" algn="just">
              <a:buFont typeface="Wingdings" pitchFamily="2" charset="2"/>
              <a:buChar char="v"/>
            </a:pPr>
            <a:r>
              <a:rPr lang="ru-RU" dirty="0" smtClean="0">
                <a:latin typeface="Times New Roman" pitchFamily="18" charset="0"/>
                <a:cs typeface="Times New Roman" pitchFamily="18" charset="0"/>
              </a:rPr>
              <a:t>Если </a:t>
            </a:r>
            <a:r>
              <a:rPr lang="ru-RU" dirty="0">
                <a:latin typeface="Times New Roman" pitchFamily="18" charset="0"/>
                <a:cs typeface="Times New Roman" pitchFamily="18" charset="0"/>
              </a:rPr>
              <a:t>речь идет о сексуальном насилии, то здесь идет особая процедура. </a:t>
            </a:r>
            <a:r>
              <a:rPr lang="ru-RU" u="sng" dirty="0" smtClean="0">
                <a:latin typeface="Times New Roman" pitchFamily="18" charset="0"/>
                <a:cs typeface="Times New Roman" pitchFamily="18" charset="0"/>
              </a:rPr>
              <a:t>ВАЖНО</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что </a:t>
            </a:r>
            <a:r>
              <a:rPr lang="ru-RU" dirty="0" smtClean="0">
                <a:latin typeface="Times New Roman" pitchFamily="18" charset="0"/>
                <a:cs typeface="Times New Roman" pitchFamily="18" charset="0"/>
              </a:rPr>
              <a:t>слово сексуальное </a:t>
            </a:r>
            <a:r>
              <a:rPr lang="ru-RU" dirty="0">
                <a:latin typeface="Times New Roman" pitchFamily="18" charset="0"/>
                <a:cs typeface="Times New Roman" pitchFamily="18" charset="0"/>
              </a:rPr>
              <a:t>насилие и вообще насилие, жестокость мы в речи с ребенком не употребляем, для того чтоб он не пугался. </a:t>
            </a:r>
            <a:endParaRPr lang="ru-RU" dirty="0" smtClean="0">
              <a:latin typeface="Times New Roman" pitchFamily="18" charset="0"/>
              <a:cs typeface="Times New Roman" pitchFamily="18" charset="0"/>
            </a:endParaRPr>
          </a:p>
          <a:p>
            <a:pPr marL="285750" indent="-285750" algn="just">
              <a:buFont typeface="Wingdings" pitchFamily="2" charset="2"/>
              <a:buChar char="v"/>
            </a:pPr>
            <a:r>
              <a:rPr lang="ru-RU" dirty="0" smtClean="0">
                <a:latin typeface="Times New Roman" pitchFamily="18" charset="0"/>
                <a:cs typeface="Times New Roman" pitchFamily="18" charset="0"/>
              </a:rPr>
              <a:t>Не записывать, запоминать.</a:t>
            </a:r>
          </a:p>
          <a:p>
            <a:pPr marL="285750" indent="-285750" algn="just">
              <a:buFont typeface="Wingdings" pitchFamily="2" charset="2"/>
              <a:buChar char="v"/>
            </a:pPr>
            <a:r>
              <a:rPr lang="ru-RU" dirty="0" smtClean="0">
                <a:latin typeface="Times New Roman" pitchFamily="18" charset="0"/>
                <a:cs typeface="Times New Roman" pitchFamily="18" charset="0"/>
              </a:rPr>
              <a:t>Не настаивать, если ребенок не идет на контакт. Встретиться в следующий раз (договориться о встречи).</a:t>
            </a:r>
          </a:p>
          <a:p>
            <a:pPr algn="just"/>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__________________________________________________________________________________________</a:t>
            </a:r>
          </a:p>
          <a:p>
            <a:pPr marL="285750" indent="-285750" algn="just">
              <a:buFont typeface="Wingdings" pitchFamily="2" charset="2"/>
              <a:buChar char="v"/>
            </a:pPr>
            <a:r>
              <a:rPr lang="ru-RU" dirty="0">
                <a:latin typeface="Times New Roman" pitchFamily="18" charset="0"/>
                <a:cs typeface="Times New Roman" pitchFamily="18" charset="0"/>
              </a:rPr>
              <a:t>Отслеживать свои «фильтры» и «установки».</a:t>
            </a:r>
          </a:p>
          <a:p>
            <a:pPr marL="285750" indent="-285750" algn="just">
              <a:buFont typeface="Wingdings" pitchFamily="2" charset="2"/>
              <a:buChar char="v"/>
            </a:pPr>
            <a:r>
              <a:rPr lang="ru-RU" dirty="0">
                <a:latin typeface="Times New Roman" pitchFamily="18" charset="0"/>
                <a:cs typeface="Times New Roman" pitchFamily="18" charset="0"/>
              </a:rPr>
              <a:t>Обращать внимание, на то, что главное - это ребенок, </a:t>
            </a:r>
            <a:r>
              <a:rPr lang="ru-RU" dirty="0" smtClean="0">
                <a:latin typeface="Times New Roman" pitchFamily="18" charset="0"/>
                <a:cs typeface="Times New Roman" pitchFamily="18" charset="0"/>
              </a:rPr>
              <a:t>его </a:t>
            </a:r>
            <a:r>
              <a:rPr lang="ru-RU" dirty="0">
                <a:latin typeface="Times New Roman" pitchFamily="18" charset="0"/>
                <a:cs typeface="Times New Roman" pitchFamily="18" charset="0"/>
              </a:rPr>
              <a:t>состояние, его реакции, его </a:t>
            </a:r>
            <a:r>
              <a:rPr lang="ru-RU" dirty="0">
                <a:latin typeface="Times New Roman" pitchFamily="18" charset="0"/>
                <a:cs typeface="Times New Roman" pitchFamily="18" charset="0"/>
              </a:rPr>
              <a:t>поведение, а не </a:t>
            </a:r>
            <a:r>
              <a:rPr lang="ru-RU" dirty="0" smtClean="0">
                <a:latin typeface="Times New Roman" pitchFamily="18" charset="0"/>
                <a:cs typeface="Times New Roman" pitchFamily="18" charset="0"/>
              </a:rPr>
              <a:t>факты</a:t>
            </a:r>
            <a:r>
              <a:rPr lang="ru-RU"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85750" indent="-285750" algn="just">
              <a:buFont typeface="Wingdings" pitchFamily="2" charset="2"/>
              <a:buChar char="v"/>
            </a:pPr>
            <a:r>
              <a:rPr lang="ru-RU" dirty="0">
                <a:latin typeface="Times New Roman" pitchFamily="18" charset="0"/>
                <a:cs typeface="Times New Roman" pitchFamily="18" charset="0"/>
              </a:rPr>
              <a:t>Оценивайте свою эмоциональную вовлеченность, чтобы не было </a:t>
            </a:r>
            <a:r>
              <a:rPr lang="ru-RU" dirty="0" smtClean="0">
                <a:latin typeface="Times New Roman" pitchFamily="18" charset="0"/>
                <a:cs typeface="Times New Roman" pitchFamily="18" charset="0"/>
              </a:rPr>
              <a:t>искажения </a:t>
            </a:r>
            <a:r>
              <a:rPr lang="ru-RU" dirty="0">
                <a:latin typeface="Times New Roman" pitchFamily="18" charset="0"/>
                <a:cs typeface="Times New Roman" pitchFamily="18" charset="0"/>
              </a:rPr>
              <a:t>полученной  информации.</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8092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0000" y="392112"/>
            <a:ext cx="10353040" cy="1169551"/>
          </a:xfrm>
          <a:prstGeom prst="rect">
            <a:avLst/>
          </a:prstGeom>
        </p:spPr>
        <p:txBody>
          <a:bodyPr wrap="square">
            <a:spAutoFit/>
          </a:bodyPr>
          <a:lstStyle/>
          <a:p>
            <a:pPr algn="ctr"/>
            <a:r>
              <a:rPr lang="ru-RU" b="1" dirty="0">
                <a:latin typeface="Times New Roman" pitchFamily="18" charset="0"/>
                <a:cs typeface="Times New Roman" pitchFamily="18" charset="0"/>
              </a:rPr>
              <a:t>Критерии выявления признаков жестокого обращения у детей раннего возраста</a:t>
            </a:r>
          </a:p>
          <a:p>
            <a:endParaRPr lang="ru-RU" dirty="0">
              <a:latin typeface="Times New Roman" pitchFamily="18" charset="0"/>
              <a:cs typeface="Times New Roman" pitchFamily="18" charset="0"/>
            </a:endParaRPr>
          </a:p>
          <a:p>
            <a:pPr algn="ctr"/>
            <a:r>
              <a:rPr lang="ru-RU" sz="1600" dirty="0">
                <a:latin typeface="Times New Roman" pitchFamily="18" charset="0"/>
                <a:cs typeface="Times New Roman" pitchFamily="18" charset="0"/>
              </a:rPr>
              <a:t>При выборе в ходе наблюдения двух и более признаков, рекомендуется углубленное обследование ребенка</a:t>
            </a:r>
            <a:r>
              <a:rPr lang="ru-RU" sz="1600" dirty="0" smtClean="0">
                <a:latin typeface="Times New Roman" pitchFamily="18" charset="0"/>
                <a:cs typeface="Times New Roman" pitchFamily="18" charset="0"/>
              </a:rPr>
              <a:t>.</a:t>
            </a:r>
          </a:p>
          <a:p>
            <a:pPr algn="ctr"/>
            <a:endParaRPr lang="ru-RU"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67147967"/>
              </p:ext>
            </p:extLst>
          </p:nvPr>
        </p:nvGraphicFramePr>
        <p:xfrm>
          <a:off x="1666240" y="1591469"/>
          <a:ext cx="9042400" cy="3780860"/>
        </p:xfrm>
        <a:graphic>
          <a:graphicData uri="http://schemas.openxmlformats.org/drawingml/2006/table">
            <a:tbl>
              <a:tblPr firstRow="1" firstCol="1" bandRow="1">
                <a:tableStyleId>{5C22544A-7EE6-4342-B048-85BDC9FD1C3A}</a:tableStyleId>
              </a:tblPr>
              <a:tblGrid>
                <a:gridCol w="5782931"/>
                <a:gridCol w="3259469"/>
              </a:tblGrid>
              <a:tr h="512892">
                <a:tc>
                  <a:txBody>
                    <a:bodyPr/>
                    <a:lstStyle/>
                    <a:p>
                      <a:pPr algn="ctr">
                        <a:lnSpc>
                          <a:spcPct val="115000"/>
                        </a:lnSpc>
                        <a:spcAft>
                          <a:spcPts val="0"/>
                        </a:spcAft>
                      </a:pPr>
                      <a:r>
                        <a:rPr lang="ru-RU" sz="1200" dirty="0">
                          <a:solidFill>
                            <a:schemeClr val="tx1"/>
                          </a:solidFill>
                          <a:effectLst/>
                          <a:latin typeface="Times New Roman" pitchFamily="18" charset="0"/>
                          <a:cs typeface="Times New Roman" pitchFamily="18" charset="0"/>
                        </a:rPr>
                        <a:t>Поведение, реакция ребенка</a:t>
                      </a:r>
                    </a:p>
                    <a:p>
                      <a:pPr algn="ctr">
                        <a:lnSpc>
                          <a:spcPct val="115000"/>
                        </a:lnSpc>
                        <a:spcAft>
                          <a:spcPts val="0"/>
                        </a:spcAft>
                      </a:pPr>
                      <a:r>
                        <a:rPr lang="ru-RU" sz="1200" dirty="0">
                          <a:solidFill>
                            <a:schemeClr val="tx1"/>
                          </a:solidFill>
                          <a:effectLst/>
                          <a:latin typeface="Times New Roman" pitchFamily="18" charset="0"/>
                          <a:cs typeface="Times New Roman" pitchFamily="18" charset="0"/>
                        </a:rPr>
                        <a:t> </a:t>
                      </a:r>
                    </a:p>
                    <a:p>
                      <a:pPr algn="ctr">
                        <a:lnSpc>
                          <a:spcPct val="115000"/>
                        </a:lnSpc>
                        <a:spcAft>
                          <a:spcPts val="0"/>
                        </a:spcAft>
                      </a:pPr>
                      <a:r>
                        <a:rPr lang="ru-RU" sz="1200" dirty="0">
                          <a:solidFill>
                            <a:schemeClr val="tx1"/>
                          </a:solidFill>
                          <a:effectLst/>
                          <a:latin typeface="Times New Roman" pitchFamily="18" charset="0"/>
                          <a:cs typeface="Times New Roman" pitchFamily="18" charset="0"/>
                        </a:rPr>
                        <a:t> </a:t>
                      </a:r>
                      <a:endParaRPr lang="ru-RU" sz="1200" dirty="0">
                        <a:solidFill>
                          <a:schemeClr val="tx1"/>
                        </a:solidFill>
                        <a:effectLst/>
                        <a:latin typeface="Times New Roman" pitchFamily="18" charset="0"/>
                        <a:ea typeface="Calibri"/>
                        <a:cs typeface="Times New Roman" pitchFamily="18" charset="0"/>
                      </a:endParaRPr>
                    </a:p>
                  </a:txBody>
                  <a:tcPr marL="61692" marR="61692" marT="0" marB="0">
                    <a:solidFill>
                      <a:schemeClr val="accent1">
                        <a:lumMod val="40000"/>
                        <a:lumOff val="60000"/>
                      </a:schemeClr>
                    </a:solidFill>
                  </a:tcPr>
                </a:tc>
                <a:tc>
                  <a:txBody>
                    <a:bodyPr/>
                    <a:lstStyle/>
                    <a:p>
                      <a:pPr algn="ctr">
                        <a:lnSpc>
                          <a:spcPct val="115000"/>
                        </a:lnSpc>
                        <a:spcAft>
                          <a:spcPts val="0"/>
                        </a:spcAft>
                      </a:pPr>
                      <a:r>
                        <a:rPr lang="ru-RU" sz="1200" dirty="0">
                          <a:solidFill>
                            <a:schemeClr val="tx1"/>
                          </a:solidFill>
                          <a:effectLst/>
                          <a:latin typeface="Times New Roman" pitchFamily="18" charset="0"/>
                          <a:cs typeface="Times New Roman" pitchFamily="18" charset="0"/>
                        </a:rPr>
                        <a:t>Возможная форма жесткого обращения</a:t>
                      </a:r>
                      <a:endParaRPr lang="ru-RU" sz="1200" dirty="0">
                        <a:solidFill>
                          <a:schemeClr val="tx1"/>
                        </a:solidFill>
                        <a:effectLst/>
                        <a:latin typeface="Times New Roman" pitchFamily="18" charset="0"/>
                        <a:ea typeface="Calibri"/>
                        <a:cs typeface="Times New Roman" pitchFamily="18" charset="0"/>
                      </a:endParaRPr>
                    </a:p>
                  </a:txBody>
                  <a:tcPr marL="61692" marR="61692" marT="0" marB="0">
                    <a:solidFill>
                      <a:schemeClr val="accent1">
                        <a:lumMod val="40000"/>
                        <a:lumOff val="60000"/>
                      </a:schemeClr>
                    </a:solidFill>
                  </a:tcPr>
                </a:tc>
              </a:tr>
              <a:tr h="1328379">
                <a:tc>
                  <a:txBody>
                    <a:bodyPr/>
                    <a:lstStyle/>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 </a:t>
                      </a:r>
                      <a:r>
                        <a:rPr lang="ru-RU" sz="1200" b="0" dirty="0">
                          <a:solidFill>
                            <a:schemeClr val="tx1"/>
                          </a:solidFill>
                          <a:effectLst/>
                          <a:latin typeface="Times New Roman" pitchFamily="18" charset="0"/>
                          <a:cs typeface="Times New Roman" pitchFamily="18" charset="0"/>
                        </a:rPr>
                        <a:t>во взаимодействии со взрослым ребенок не проявляет знаков сильной тревоги (не плачет, редко хмурится</a:t>
                      </a:r>
                      <a:r>
                        <a:rPr lang="ru-RU" sz="1200" b="0" dirty="0" smtClean="0">
                          <a:solidFill>
                            <a:schemeClr val="tx1"/>
                          </a:solidFill>
                          <a:effectLst/>
                          <a:latin typeface="Times New Roman" pitchFamily="18" charset="0"/>
                          <a:cs typeface="Times New Roman" pitchFamily="18" charset="0"/>
                        </a:rPr>
                        <a:t>);</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ребенок </a:t>
                      </a:r>
                      <a:r>
                        <a:rPr lang="ru-RU" sz="1200" b="0" dirty="0">
                          <a:solidFill>
                            <a:schemeClr val="tx1"/>
                          </a:solidFill>
                          <a:effectLst/>
                          <a:latin typeface="Times New Roman" pitchFamily="18" charset="0"/>
                          <a:cs typeface="Times New Roman" pitchFamily="18" charset="0"/>
                        </a:rPr>
                        <a:t>пристально смотрит на взрослого, </a:t>
                      </a:r>
                      <a:r>
                        <a:rPr lang="ru-RU" sz="1200" b="0" dirty="0" smtClean="0">
                          <a:solidFill>
                            <a:schemeClr val="tx1"/>
                          </a:solidFill>
                          <a:effectLst/>
                          <a:latin typeface="Times New Roman" pitchFamily="18" charset="0"/>
                          <a:cs typeface="Times New Roman" pitchFamily="18" charset="0"/>
                        </a:rPr>
                        <a:t>не</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отводя взгляд;</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ребенок </a:t>
                      </a:r>
                      <a:r>
                        <a:rPr lang="ru-RU" sz="1200" b="0" dirty="0">
                          <a:solidFill>
                            <a:schemeClr val="tx1"/>
                          </a:solidFill>
                          <a:effectLst/>
                          <a:latin typeface="Times New Roman" pitchFamily="18" charset="0"/>
                          <a:cs typeface="Times New Roman" pitchFamily="18" charset="0"/>
                        </a:rPr>
                        <a:t>улыбается, однако его тело остается неподвижным, улыбка не сопровождается </a:t>
                      </a:r>
                      <a:r>
                        <a:rPr lang="ru-RU" sz="1200" b="0" dirty="0" smtClean="0">
                          <a:solidFill>
                            <a:schemeClr val="tx1"/>
                          </a:solidFill>
                          <a:effectLst/>
                          <a:latin typeface="Times New Roman" pitchFamily="18" charset="0"/>
                          <a:cs typeface="Times New Roman" pitchFamily="18" charset="0"/>
                        </a:rPr>
                        <a:t>вокализациями;</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ребенок </a:t>
                      </a:r>
                      <a:r>
                        <a:rPr lang="ru-RU" sz="1200" b="0" dirty="0">
                          <a:solidFill>
                            <a:schemeClr val="tx1"/>
                          </a:solidFill>
                          <a:effectLst/>
                          <a:latin typeface="Times New Roman" pitchFamily="18" charset="0"/>
                          <a:cs typeface="Times New Roman" pitchFamily="18" charset="0"/>
                        </a:rPr>
                        <a:t>имеет высокую </a:t>
                      </a:r>
                      <a:r>
                        <a:rPr lang="ru-RU" sz="1200" b="0" dirty="0" smtClean="0">
                          <a:solidFill>
                            <a:schemeClr val="tx1"/>
                          </a:solidFill>
                          <a:effectLst/>
                          <a:latin typeface="Times New Roman" pitchFamily="18" charset="0"/>
                          <a:cs typeface="Times New Roman" pitchFamily="18" charset="0"/>
                        </a:rPr>
                        <a:t>двигательную</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активность</a:t>
                      </a:r>
                      <a:r>
                        <a:rPr lang="ru-RU" sz="1200" b="0" dirty="0">
                          <a:solidFill>
                            <a:schemeClr val="tx1"/>
                          </a:solidFill>
                          <a:effectLst/>
                          <a:latin typeface="Times New Roman" pitchFamily="18" charset="0"/>
                          <a:cs typeface="Times New Roman" pitchFamily="18" charset="0"/>
                        </a:rPr>
                        <a:t>.</a:t>
                      </a:r>
                    </a:p>
                    <a:p>
                      <a:pPr>
                        <a:lnSpc>
                          <a:spcPct val="115000"/>
                        </a:lnSpc>
                        <a:spcAft>
                          <a:spcPts val="0"/>
                        </a:spcAft>
                      </a:pPr>
                      <a:r>
                        <a:rPr lang="ru-RU" sz="1200" dirty="0">
                          <a:effectLst/>
                          <a:latin typeface="Times New Roman" pitchFamily="18" charset="0"/>
                          <a:cs typeface="Times New Roman" pitchFamily="18" charset="0"/>
                        </a:rPr>
                        <a:t> </a:t>
                      </a:r>
                      <a:endParaRPr lang="ru-RU" sz="1200" dirty="0">
                        <a:effectLst/>
                        <a:latin typeface="Times New Roman" pitchFamily="18" charset="0"/>
                        <a:ea typeface="Calibri"/>
                        <a:cs typeface="Times New Roman" pitchFamily="18" charset="0"/>
                      </a:endParaRPr>
                    </a:p>
                  </a:txBody>
                  <a:tcPr marL="61692" marR="61692" marT="0" marB="0">
                    <a:solidFill>
                      <a:schemeClr val="accent1">
                        <a:lumMod val="20000"/>
                        <a:lumOff val="80000"/>
                      </a:schemeClr>
                    </a:solidFill>
                  </a:tcPr>
                </a:tc>
                <a:tc>
                  <a:txBody>
                    <a:bodyPr/>
                    <a:lstStyle/>
                    <a:p>
                      <a:pPr algn="ctr">
                        <a:lnSpc>
                          <a:spcPct val="115000"/>
                        </a:lnSpc>
                        <a:spcAft>
                          <a:spcPts val="0"/>
                        </a:spcAft>
                      </a:pPr>
                      <a:r>
                        <a:rPr lang="ru-RU" sz="1200" b="1" dirty="0">
                          <a:solidFill>
                            <a:schemeClr val="tx1"/>
                          </a:solidFill>
                          <a:effectLst/>
                          <a:latin typeface="Times New Roman" pitchFamily="18" charset="0"/>
                          <a:cs typeface="Times New Roman" pitchFamily="18" charset="0"/>
                        </a:rPr>
                        <a:t>Пренебрежение нуждами</a:t>
                      </a:r>
                      <a:endParaRPr lang="ru-RU" sz="1200" b="1" dirty="0">
                        <a:solidFill>
                          <a:schemeClr val="tx1"/>
                        </a:solidFill>
                        <a:effectLst/>
                        <a:latin typeface="Times New Roman" pitchFamily="18" charset="0"/>
                        <a:ea typeface="Calibri"/>
                        <a:cs typeface="Times New Roman" pitchFamily="18" charset="0"/>
                      </a:endParaRPr>
                    </a:p>
                  </a:txBody>
                  <a:tcPr marL="61692" marR="61692" marT="0" marB="0">
                    <a:solidFill>
                      <a:schemeClr val="accent1">
                        <a:lumMod val="20000"/>
                        <a:lumOff val="80000"/>
                      </a:schemeClr>
                    </a:solidFill>
                  </a:tcPr>
                </a:tc>
              </a:tr>
              <a:tr h="1677740">
                <a:tc>
                  <a:txBody>
                    <a:bodyPr/>
                    <a:lstStyle/>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тело </a:t>
                      </a:r>
                      <a:r>
                        <a:rPr lang="ru-RU" sz="1200" b="0" dirty="0">
                          <a:solidFill>
                            <a:schemeClr val="tx1"/>
                          </a:solidFill>
                          <a:effectLst/>
                          <a:latin typeface="Times New Roman" pitchFamily="18" charset="0"/>
                          <a:cs typeface="Times New Roman" pitchFamily="18" charset="0"/>
                        </a:rPr>
                        <a:t>ребенка крайне напряжено (до оцепенения), особенно случае, когда взрослый прикасается к нему, или берет ребенка на </a:t>
                      </a:r>
                      <a:r>
                        <a:rPr lang="ru-RU" sz="1200" b="0" dirty="0" smtClean="0">
                          <a:solidFill>
                            <a:schemeClr val="tx1"/>
                          </a:solidFill>
                          <a:effectLst/>
                          <a:latin typeface="Times New Roman" pitchFamily="18" charset="0"/>
                          <a:cs typeface="Times New Roman" pitchFamily="18" charset="0"/>
                        </a:rPr>
                        <a:t>руки;</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ребенок </a:t>
                      </a:r>
                      <a:r>
                        <a:rPr lang="ru-RU" sz="1200" b="0" dirty="0">
                          <a:solidFill>
                            <a:schemeClr val="tx1"/>
                          </a:solidFill>
                          <a:effectLst/>
                          <a:latin typeface="Times New Roman" pitchFamily="18" charset="0"/>
                          <a:cs typeface="Times New Roman" pitchFamily="18" charset="0"/>
                        </a:rPr>
                        <a:t>пристально смотрит на </a:t>
                      </a:r>
                      <a:r>
                        <a:rPr lang="ru-RU" sz="1200" b="0" dirty="0" smtClean="0">
                          <a:solidFill>
                            <a:schemeClr val="tx1"/>
                          </a:solidFill>
                          <a:effectLst/>
                          <a:latin typeface="Times New Roman" pitchFamily="18" charset="0"/>
                          <a:cs typeface="Times New Roman" pitchFamily="18" charset="0"/>
                        </a:rPr>
                        <a:t>взрослого,</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не </a:t>
                      </a:r>
                      <a:r>
                        <a:rPr lang="ru-RU" sz="1200" b="0" dirty="0">
                          <a:solidFill>
                            <a:schemeClr val="tx1"/>
                          </a:solidFill>
                          <a:effectLst/>
                          <a:latin typeface="Times New Roman" pitchFamily="18" charset="0"/>
                          <a:cs typeface="Times New Roman" pitchFamily="18" charset="0"/>
                        </a:rPr>
                        <a:t>улыбаясь при </a:t>
                      </a:r>
                      <a:r>
                        <a:rPr lang="ru-RU" sz="1200" b="0" dirty="0" smtClean="0">
                          <a:solidFill>
                            <a:schemeClr val="tx1"/>
                          </a:solidFill>
                          <a:effectLst/>
                          <a:latin typeface="Times New Roman" pitchFamily="18" charset="0"/>
                          <a:cs typeface="Times New Roman" pitchFamily="18" charset="0"/>
                        </a:rPr>
                        <a:t>этом;</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ребенок </a:t>
                      </a:r>
                      <a:r>
                        <a:rPr lang="ru-RU" sz="1200" b="0" dirty="0">
                          <a:solidFill>
                            <a:schemeClr val="tx1"/>
                          </a:solidFill>
                          <a:effectLst/>
                          <a:latin typeface="Times New Roman" pitchFamily="18" charset="0"/>
                          <a:cs typeface="Times New Roman" pitchFamily="18" charset="0"/>
                        </a:rPr>
                        <a:t>издает мало звуков, в том числе и </a:t>
                      </a:r>
                      <a:r>
                        <a:rPr lang="ru-RU" sz="1200" b="0" dirty="0" smtClean="0">
                          <a:solidFill>
                            <a:schemeClr val="tx1"/>
                          </a:solidFill>
                          <a:effectLst/>
                          <a:latin typeface="Times New Roman" pitchFamily="18" charset="0"/>
                          <a:cs typeface="Times New Roman" pitchFamily="18" charset="0"/>
                        </a:rPr>
                        <a:t>в</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ситуации</a:t>
                      </a:r>
                      <a:r>
                        <a:rPr lang="ru-RU" sz="1200" b="0" dirty="0">
                          <a:solidFill>
                            <a:schemeClr val="tx1"/>
                          </a:solidFill>
                          <a:effectLst/>
                          <a:latin typeface="Times New Roman" pitchFamily="18" charset="0"/>
                          <a:cs typeface="Times New Roman" pitchFamily="18" charset="0"/>
                        </a:rPr>
                        <a:t>, когда взрослый, очевидно может доставлять ему дискомфорт (сильно трясет, грубо прикасается</a:t>
                      </a:r>
                      <a:r>
                        <a:rPr lang="ru-RU" sz="1200" b="0" dirty="0" smtClean="0">
                          <a:solidFill>
                            <a:schemeClr val="tx1"/>
                          </a:solidFill>
                          <a:effectLst/>
                          <a:latin typeface="Times New Roman" pitchFamily="18" charset="0"/>
                          <a:cs typeface="Times New Roman" pitchFamily="18" charset="0"/>
                        </a:rPr>
                        <a:t>);</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ребенок </a:t>
                      </a:r>
                      <a:r>
                        <a:rPr lang="ru-RU" sz="1200" b="0" dirty="0">
                          <a:solidFill>
                            <a:schemeClr val="tx1"/>
                          </a:solidFill>
                          <a:effectLst/>
                          <a:latin typeface="Times New Roman" pitchFamily="18" charset="0"/>
                          <a:cs typeface="Times New Roman" pitchFamily="18" charset="0"/>
                        </a:rPr>
                        <a:t>не проявляет интерес и предметам и игрушкам.</a:t>
                      </a:r>
                      <a:endParaRPr lang="ru-RU" sz="1200" b="0" dirty="0">
                        <a:solidFill>
                          <a:schemeClr val="tx1"/>
                        </a:solidFill>
                        <a:effectLst/>
                        <a:latin typeface="Times New Roman" pitchFamily="18" charset="0"/>
                        <a:ea typeface="Calibri"/>
                        <a:cs typeface="Times New Roman" pitchFamily="18" charset="0"/>
                      </a:endParaRPr>
                    </a:p>
                  </a:txBody>
                  <a:tcPr marL="61692" marR="61692" marT="0" marB="0">
                    <a:solidFill>
                      <a:schemeClr val="accent1">
                        <a:lumMod val="20000"/>
                        <a:lumOff val="80000"/>
                      </a:schemeClr>
                    </a:solidFill>
                  </a:tcPr>
                </a:tc>
                <a:tc>
                  <a:txBody>
                    <a:bodyPr/>
                    <a:lstStyle/>
                    <a:p>
                      <a:pPr algn="ctr">
                        <a:lnSpc>
                          <a:spcPct val="115000"/>
                        </a:lnSpc>
                        <a:spcAft>
                          <a:spcPts val="0"/>
                        </a:spcAft>
                      </a:pPr>
                      <a:r>
                        <a:rPr lang="ru-RU" sz="1200" b="1" dirty="0">
                          <a:solidFill>
                            <a:schemeClr val="tx1"/>
                          </a:solidFill>
                          <a:effectLst/>
                          <a:latin typeface="Times New Roman" pitchFamily="18" charset="0"/>
                          <a:cs typeface="Times New Roman" pitchFamily="18" charset="0"/>
                        </a:rPr>
                        <a:t>Физическое насилие</a:t>
                      </a:r>
                      <a:endParaRPr lang="ru-RU" sz="1200" b="1" dirty="0">
                        <a:solidFill>
                          <a:schemeClr val="tx1"/>
                        </a:solidFill>
                        <a:effectLst/>
                        <a:latin typeface="Times New Roman" pitchFamily="18" charset="0"/>
                        <a:ea typeface="Calibri"/>
                        <a:cs typeface="Times New Roman" pitchFamily="18" charset="0"/>
                      </a:endParaRPr>
                    </a:p>
                  </a:txBody>
                  <a:tcPr marL="61692" marR="61692"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048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019140325"/>
              </p:ext>
            </p:extLst>
          </p:nvPr>
        </p:nvGraphicFramePr>
        <p:xfrm>
          <a:off x="1399857" y="1221518"/>
          <a:ext cx="9489440" cy="4609338"/>
        </p:xfrm>
        <a:graphic>
          <a:graphicData uri="http://schemas.openxmlformats.org/drawingml/2006/table">
            <a:tbl>
              <a:tblPr firstRow="1" firstCol="1" bandRow="1">
                <a:tableStyleId>{5C22544A-7EE6-4342-B048-85BDC9FD1C3A}</a:tableStyleId>
              </a:tblPr>
              <a:tblGrid>
                <a:gridCol w="6343435"/>
                <a:gridCol w="3146005"/>
              </a:tblGrid>
              <a:tr h="83237">
                <a:tc>
                  <a:txBody>
                    <a:bodyPr/>
                    <a:lstStyle/>
                    <a:p>
                      <a:pPr algn="ctr">
                        <a:lnSpc>
                          <a:spcPct val="115000"/>
                        </a:lnSpc>
                        <a:spcAft>
                          <a:spcPts val="0"/>
                        </a:spcAft>
                      </a:pPr>
                      <a:r>
                        <a:rPr lang="ru-RU" sz="1200" dirty="0">
                          <a:solidFill>
                            <a:schemeClr val="tx1"/>
                          </a:solidFill>
                          <a:effectLst/>
                          <a:latin typeface="Times New Roman" pitchFamily="18" charset="0"/>
                          <a:cs typeface="Times New Roman" pitchFamily="18" charset="0"/>
                        </a:rPr>
                        <a:t>Поведение, реакция ребенка</a:t>
                      </a:r>
                      <a:endParaRPr lang="ru-RU" sz="1100" dirty="0">
                        <a:solidFill>
                          <a:schemeClr val="tx1"/>
                        </a:solidFill>
                        <a:effectLst/>
                        <a:latin typeface="Times New Roman" pitchFamily="18" charset="0"/>
                        <a:ea typeface="Calibri"/>
                        <a:cs typeface="Times New Roman" pitchFamily="18" charset="0"/>
                      </a:endParaRPr>
                    </a:p>
                  </a:txBody>
                  <a:tcPr marL="42997" marR="42997" marT="0" marB="0">
                    <a:solidFill>
                      <a:schemeClr val="accent1">
                        <a:lumMod val="40000"/>
                        <a:lumOff val="60000"/>
                      </a:schemeClr>
                    </a:solidFill>
                  </a:tcPr>
                </a:tc>
                <a:tc>
                  <a:txBody>
                    <a:bodyPr/>
                    <a:lstStyle/>
                    <a:p>
                      <a:pPr algn="ctr">
                        <a:lnSpc>
                          <a:spcPct val="115000"/>
                        </a:lnSpc>
                        <a:spcAft>
                          <a:spcPts val="0"/>
                        </a:spcAft>
                      </a:pPr>
                      <a:r>
                        <a:rPr lang="ru-RU" sz="1200" dirty="0">
                          <a:solidFill>
                            <a:schemeClr val="tx1"/>
                          </a:solidFill>
                          <a:effectLst/>
                          <a:latin typeface="Times New Roman" pitchFamily="18" charset="0"/>
                          <a:cs typeface="Times New Roman" pitchFamily="18" charset="0"/>
                        </a:rPr>
                        <a:t>Возможная форма жесткого </a:t>
                      </a:r>
                      <a:r>
                        <a:rPr lang="ru-RU" sz="1200" dirty="0" smtClean="0">
                          <a:solidFill>
                            <a:schemeClr val="tx1"/>
                          </a:solidFill>
                          <a:effectLst/>
                          <a:latin typeface="Times New Roman" pitchFamily="18" charset="0"/>
                          <a:cs typeface="Times New Roman" pitchFamily="18" charset="0"/>
                        </a:rPr>
                        <a:t>обращения</a:t>
                      </a:r>
                    </a:p>
                    <a:p>
                      <a:pPr algn="ctr">
                        <a:lnSpc>
                          <a:spcPct val="115000"/>
                        </a:lnSpc>
                        <a:spcAft>
                          <a:spcPts val="0"/>
                        </a:spcAft>
                      </a:pPr>
                      <a:endParaRPr lang="ru-RU" sz="1100" dirty="0">
                        <a:solidFill>
                          <a:schemeClr val="tx1"/>
                        </a:solidFill>
                        <a:effectLst/>
                        <a:latin typeface="Times New Roman" pitchFamily="18" charset="0"/>
                        <a:ea typeface="Calibri"/>
                        <a:cs typeface="Times New Roman" pitchFamily="18" charset="0"/>
                      </a:endParaRPr>
                    </a:p>
                  </a:txBody>
                  <a:tcPr marL="42997" marR="42997" marT="0" marB="0">
                    <a:solidFill>
                      <a:schemeClr val="accent1">
                        <a:lumMod val="40000"/>
                        <a:lumOff val="60000"/>
                      </a:schemeClr>
                    </a:solidFill>
                  </a:tcPr>
                </a:tc>
              </a:tr>
              <a:tr h="1320858">
                <a:tc>
                  <a:txBody>
                    <a:bodyPr/>
                    <a:lstStyle/>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ребенок </a:t>
                      </a:r>
                      <a:r>
                        <a:rPr lang="ru-RU" sz="1200" b="0" dirty="0">
                          <a:solidFill>
                            <a:schemeClr val="tx1"/>
                          </a:solidFill>
                          <a:effectLst/>
                          <a:latin typeface="Times New Roman" pitchFamily="18" charset="0"/>
                          <a:cs typeface="Times New Roman" pitchFamily="18" charset="0"/>
                        </a:rPr>
                        <a:t>вялый, подавленный, </a:t>
                      </a:r>
                      <a:r>
                        <a:rPr lang="ru-RU" sz="1200" b="0" dirty="0" smtClean="0">
                          <a:solidFill>
                            <a:schemeClr val="tx1"/>
                          </a:solidFill>
                          <a:effectLst/>
                          <a:latin typeface="Times New Roman" pitchFamily="18" charset="0"/>
                          <a:cs typeface="Times New Roman" pitchFamily="18" charset="0"/>
                        </a:rPr>
                        <a:t>испуганный;</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регулярно </a:t>
                      </a:r>
                      <a:r>
                        <a:rPr lang="ru-RU" sz="1200" b="0" dirty="0">
                          <a:solidFill>
                            <a:schemeClr val="tx1"/>
                          </a:solidFill>
                          <a:effectLst/>
                          <a:latin typeface="Times New Roman" pitchFamily="18" charset="0"/>
                          <a:cs typeface="Times New Roman" pitchFamily="18" charset="0"/>
                        </a:rPr>
                        <a:t>появляется с синяками, ссадинами, повреждениями, </a:t>
                      </a:r>
                      <a:r>
                        <a:rPr lang="ru-RU" sz="1200" b="0" dirty="0" smtClean="0">
                          <a:solidFill>
                            <a:schemeClr val="tx1"/>
                          </a:solidFill>
                          <a:effectLst/>
                          <a:latin typeface="Times New Roman" pitchFamily="18" charset="0"/>
                          <a:cs typeface="Times New Roman" pitchFamily="18" charset="0"/>
                        </a:rPr>
                        <a:t>травмами;</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вздрагивает </a:t>
                      </a:r>
                      <a:r>
                        <a:rPr lang="ru-RU" sz="1200" b="0" dirty="0">
                          <a:solidFill>
                            <a:schemeClr val="tx1"/>
                          </a:solidFill>
                          <a:effectLst/>
                          <a:latin typeface="Times New Roman" pitchFamily="18" charset="0"/>
                          <a:cs typeface="Times New Roman" pitchFamily="18" charset="0"/>
                        </a:rPr>
                        <a:t>от приближения взрослого, резких </a:t>
                      </a:r>
                      <a:r>
                        <a:rPr lang="ru-RU" sz="1200" b="0" dirty="0" smtClean="0">
                          <a:solidFill>
                            <a:schemeClr val="tx1"/>
                          </a:solidFill>
                          <a:effectLst/>
                          <a:latin typeface="Times New Roman" pitchFamily="18" charset="0"/>
                          <a:cs typeface="Times New Roman" pitchFamily="18" charset="0"/>
                        </a:rPr>
                        <a:t>движений;</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ломает </a:t>
                      </a:r>
                      <a:r>
                        <a:rPr lang="ru-RU" sz="1200" b="0" dirty="0">
                          <a:solidFill>
                            <a:schemeClr val="tx1"/>
                          </a:solidFill>
                          <a:effectLst/>
                          <a:latin typeface="Times New Roman" pitchFamily="18" charset="0"/>
                          <a:cs typeface="Times New Roman" pitchFamily="18" charset="0"/>
                        </a:rPr>
                        <a:t>игрушки, бьет их, воспроизводит какие-либо агрессивные </a:t>
                      </a:r>
                      <a:r>
                        <a:rPr lang="ru-RU" sz="1200" b="0" dirty="0" smtClean="0">
                          <a:solidFill>
                            <a:schemeClr val="tx1"/>
                          </a:solidFill>
                          <a:effectLst/>
                          <a:latin typeface="Times New Roman" pitchFamily="18" charset="0"/>
                          <a:cs typeface="Times New Roman" pitchFamily="18" charset="0"/>
                        </a:rPr>
                        <a:t>действия;</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агрессивный</a:t>
                      </a:r>
                      <a:r>
                        <a:rPr lang="ru-RU" sz="1200" b="0" dirty="0">
                          <a:solidFill>
                            <a:schemeClr val="tx1"/>
                          </a:solidFill>
                          <a:effectLst/>
                          <a:latin typeface="Times New Roman" pitchFamily="18" charset="0"/>
                          <a:cs typeface="Times New Roman" pitchFamily="18" charset="0"/>
                        </a:rPr>
                        <a:t>, часто </a:t>
                      </a:r>
                      <a:r>
                        <a:rPr lang="ru-RU" sz="1200" b="0" dirty="0" smtClean="0">
                          <a:solidFill>
                            <a:schemeClr val="tx1"/>
                          </a:solidFill>
                          <a:effectLst/>
                          <a:latin typeface="Times New Roman" pitchFamily="18" charset="0"/>
                          <a:cs typeface="Times New Roman" pitchFamily="18" charset="0"/>
                        </a:rPr>
                        <a:t>дерется;</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боится </a:t>
                      </a:r>
                      <a:r>
                        <a:rPr lang="ru-RU" sz="1200" b="0" dirty="0">
                          <a:solidFill>
                            <a:schemeClr val="tx1"/>
                          </a:solidFill>
                          <a:effectLst/>
                          <a:latin typeface="Times New Roman" pitchFamily="18" charset="0"/>
                          <a:cs typeface="Times New Roman" pitchFamily="18" charset="0"/>
                        </a:rPr>
                        <a:t>ходить в школу, детское учреждение, </a:t>
                      </a:r>
                      <a:r>
                        <a:rPr lang="ru-RU" sz="1200" b="0" dirty="0" smtClean="0">
                          <a:solidFill>
                            <a:schemeClr val="tx1"/>
                          </a:solidFill>
                          <a:effectLst/>
                          <a:latin typeface="Times New Roman" pitchFamily="18" charset="0"/>
                          <a:cs typeface="Times New Roman" pitchFamily="18" charset="0"/>
                        </a:rPr>
                        <a:t>кружок;</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боится </a:t>
                      </a:r>
                      <a:r>
                        <a:rPr lang="ru-RU" sz="1200" b="0" dirty="0">
                          <a:solidFill>
                            <a:schemeClr val="tx1"/>
                          </a:solidFill>
                          <a:effectLst/>
                          <a:latin typeface="Times New Roman" pitchFamily="18" charset="0"/>
                          <a:cs typeface="Times New Roman" pitchFamily="18" charset="0"/>
                        </a:rPr>
                        <a:t>плохих оценок, не хочет возвращаться домой из </a:t>
                      </a:r>
                      <a:r>
                        <a:rPr lang="ru-RU" sz="1200" b="0" dirty="0" smtClean="0">
                          <a:solidFill>
                            <a:schemeClr val="tx1"/>
                          </a:solidFill>
                          <a:effectLst/>
                          <a:latin typeface="Times New Roman" pitchFamily="18" charset="0"/>
                          <a:cs typeface="Times New Roman" pitchFamily="18" charset="0"/>
                        </a:rPr>
                        <a:t>школы;</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страдает </a:t>
                      </a:r>
                      <a:r>
                        <a:rPr lang="ru-RU" sz="1200" b="0" dirty="0" err="1">
                          <a:solidFill>
                            <a:schemeClr val="tx1"/>
                          </a:solidFill>
                          <a:effectLst/>
                          <a:latin typeface="Times New Roman" pitchFamily="18" charset="0"/>
                          <a:cs typeface="Times New Roman" pitchFamily="18" charset="0"/>
                        </a:rPr>
                        <a:t>энурезом</a:t>
                      </a:r>
                      <a:r>
                        <a:rPr lang="ru-RU" sz="1200" b="0" dirty="0">
                          <a:solidFill>
                            <a:schemeClr val="tx1"/>
                          </a:solidFill>
                          <a:effectLst/>
                          <a:latin typeface="Times New Roman" pitchFamily="18" charset="0"/>
                          <a:cs typeface="Times New Roman" pitchFamily="18" charset="0"/>
                        </a:rPr>
                        <a:t>, </a:t>
                      </a:r>
                      <a:r>
                        <a:rPr lang="ru-RU" sz="1200" b="0" dirty="0" err="1" smtClean="0">
                          <a:solidFill>
                            <a:schemeClr val="tx1"/>
                          </a:solidFill>
                          <a:effectLst/>
                          <a:latin typeface="Times New Roman" pitchFamily="18" charset="0"/>
                          <a:cs typeface="Times New Roman" pitchFamily="18" charset="0"/>
                        </a:rPr>
                        <a:t>энкопрезом</a:t>
                      </a:r>
                      <a:r>
                        <a:rPr lang="ru-RU" sz="1200" b="0" dirty="0" smtClean="0">
                          <a:solidFill>
                            <a:schemeClr val="tx1"/>
                          </a:solidFill>
                          <a:effectLst/>
                          <a:latin typeface="Times New Roman" pitchFamily="18" charset="0"/>
                          <a:cs typeface="Times New Roman" pitchFamily="18" charset="0"/>
                        </a:rPr>
                        <a:t>;</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наличие тиков.</a:t>
                      </a:r>
                      <a:endParaRPr lang="ru-RU" sz="1100" b="0" dirty="0">
                        <a:solidFill>
                          <a:schemeClr val="tx1"/>
                        </a:solidFill>
                        <a:effectLst/>
                        <a:latin typeface="Times New Roman" pitchFamily="18" charset="0"/>
                        <a:cs typeface="Times New Roman" pitchFamily="18" charset="0"/>
                      </a:endParaRPr>
                    </a:p>
                    <a:p>
                      <a:pPr>
                        <a:lnSpc>
                          <a:spcPct val="115000"/>
                        </a:lnSpc>
                        <a:spcAft>
                          <a:spcPts val="0"/>
                        </a:spcAft>
                      </a:pPr>
                      <a:r>
                        <a:rPr lang="ru-RU" sz="1200" b="0" dirty="0">
                          <a:solidFill>
                            <a:schemeClr val="tx1"/>
                          </a:solidFill>
                          <a:effectLst/>
                          <a:latin typeface="Times New Roman" pitchFamily="18" charset="0"/>
                          <a:cs typeface="Times New Roman" pitchFamily="18" charset="0"/>
                        </a:rPr>
                        <a:t> </a:t>
                      </a:r>
                      <a:endParaRPr lang="ru-RU" sz="1100" b="0" dirty="0">
                        <a:solidFill>
                          <a:schemeClr val="tx1"/>
                        </a:solidFill>
                        <a:effectLst/>
                        <a:latin typeface="Times New Roman" pitchFamily="18" charset="0"/>
                        <a:ea typeface="Calibri"/>
                        <a:cs typeface="Times New Roman" pitchFamily="18" charset="0"/>
                      </a:endParaRPr>
                    </a:p>
                  </a:txBody>
                  <a:tcPr marL="42997" marR="42997" marT="0" marB="0">
                    <a:solidFill>
                      <a:schemeClr val="accent1">
                        <a:lumMod val="20000"/>
                        <a:lumOff val="80000"/>
                      </a:schemeClr>
                    </a:solidFill>
                  </a:tcPr>
                </a:tc>
                <a:tc>
                  <a:txBody>
                    <a:bodyPr/>
                    <a:lstStyle/>
                    <a:p>
                      <a:pPr algn="ctr">
                        <a:lnSpc>
                          <a:spcPct val="115000"/>
                        </a:lnSpc>
                        <a:spcAft>
                          <a:spcPts val="0"/>
                        </a:spcAft>
                      </a:pPr>
                      <a:r>
                        <a:rPr lang="ru-RU" sz="1200" b="1" dirty="0">
                          <a:solidFill>
                            <a:schemeClr val="tx1"/>
                          </a:solidFill>
                          <a:effectLst/>
                          <a:latin typeface="Times New Roman" pitchFamily="18" charset="0"/>
                          <a:cs typeface="Times New Roman" pitchFamily="18" charset="0"/>
                        </a:rPr>
                        <a:t>Физическое насилие</a:t>
                      </a:r>
                      <a:endParaRPr lang="ru-RU" sz="1100" b="1" dirty="0">
                        <a:solidFill>
                          <a:schemeClr val="tx1"/>
                        </a:solidFill>
                        <a:effectLst/>
                        <a:latin typeface="Times New Roman" pitchFamily="18" charset="0"/>
                        <a:ea typeface="Calibri"/>
                        <a:cs typeface="Times New Roman" pitchFamily="18" charset="0"/>
                      </a:endParaRPr>
                    </a:p>
                  </a:txBody>
                  <a:tcPr marL="42997" marR="42997" marT="0" marB="0">
                    <a:solidFill>
                      <a:schemeClr val="accent1">
                        <a:lumMod val="20000"/>
                        <a:lumOff val="80000"/>
                      </a:schemeClr>
                    </a:solidFill>
                  </a:tcPr>
                </a:tc>
              </a:tr>
              <a:tr h="1851266">
                <a:tc>
                  <a:txBody>
                    <a:bodyPr/>
                    <a:lstStyle/>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необъяснимая </a:t>
                      </a:r>
                      <a:r>
                        <a:rPr lang="ru-RU" sz="1200" b="0" dirty="0">
                          <a:solidFill>
                            <a:schemeClr val="tx1"/>
                          </a:solidFill>
                          <a:effectLst/>
                          <a:latin typeface="Times New Roman" pitchFamily="18" charset="0"/>
                          <a:cs typeface="Times New Roman" pitchFamily="18" charset="0"/>
                        </a:rPr>
                        <a:t>отсрочка в обращении родителя и ребенка за медицинской </a:t>
                      </a:r>
                      <a:r>
                        <a:rPr lang="ru-RU" sz="1200" b="0" dirty="0" smtClean="0">
                          <a:solidFill>
                            <a:schemeClr val="tx1"/>
                          </a:solidFill>
                          <a:effectLst/>
                          <a:latin typeface="Times New Roman" pitchFamily="18" charset="0"/>
                          <a:cs typeface="Times New Roman" pitchFamily="18" charset="0"/>
                        </a:rPr>
                        <a:t>помощью;</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противоречия </a:t>
                      </a:r>
                      <a:r>
                        <a:rPr lang="ru-RU" sz="1200" b="0" dirty="0">
                          <a:solidFill>
                            <a:schemeClr val="tx1"/>
                          </a:solidFill>
                          <a:effectLst/>
                          <a:latin typeface="Times New Roman" pitchFamily="18" charset="0"/>
                          <a:cs typeface="Times New Roman" pitchFamily="18" charset="0"/>
                        </a:rPr>
                        <a:t>в сообщаемой </a:t>
                      </a:r>
                      <a:r>
                        <a:rPr lang="ru-RU" sz="1200" b="0" dirty="0" smtClean="0">
                          <a:solidFill>
                            <a:schemeClr val="tx1"/>
                          </a:solidFill>
                          <a:effectLst/>
                          <a:latin typeface="Times New Roman" pitchFamily="18" charset="0"/>
                          <a:cs typeface="Times New Roman" pitchFamily="18" charset="0"/>
                        </a:rPr>
                        <a:t>истории;</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история </a:t>
                      </a:r>
                      <a:r>
                        <a:rPr lang="ru-RU" sz="1200" b="0" dirty="0">
                          <a:solidFill>
                            <a:schemeClr val="tx1"/>
                          </a:solidFill>
                          <a:effectLst/>
                          <a:latin typeface="Times New Roman" pitchFamily="18" charset="0"/>
                          <a:cs typeface="Times New Roman" pitchFamily="18" charset="0"/>
                        </a:rPr>
                        <a:t>несовместима с физическими </a:t>
                      </a:r>
                      <a:r>
                        <a:rPr lang="ru-RU" sz="1200" b="0" dirty="0" smtClean="0">
                          <a:solidFill>
                            <a:schemeClr val="tx1"/>
                          </a:solidFill>
                          <a:effectLst/>
                          <a:latin typeface="Times New Roman" pitchFamily="18" charset="0"/>
                          <a:cs typeface="Times New Roman" pitchFamily="18" charset="0"/>
                        </a:rPr>
                        <a:t>травмами;</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получение </a:t>
                      </a:r>
                      <a:r>
                        <a:rPr lang="ru-RU" sz="1200" b="0" dirty="0">
                          <a:solidFill>
                            <a:schemeClr val="tx1"/>
                          </a:solidFill>
                          <a:effectLst/>
                          <a:latin typeface="Times New Roman" pitchFamily="18" charset="0"/>
                          <a:cs typeface="Times New Roman" pitchFamily="18" charset="0"/>
                        </a:rPr>
                        <a:t>повторных подозрительных </a:t>
                      </a:r>
                      <a:r>
                        <a:rPr lang="ru-RU" sz="1200" b="0" dirty="0" smtClean="0">
                          <a:solidFill>
                            <a:schemeClr val="tx1"/>
                          </a:solidFill>
                          <a:effectLst/>
                          <a:latin typeface="Times New Roman" pitchFamily="18" charset="0"/>
                          <a:cs typeface="Times New Roman" pitchFamily="18" charset="0"/>
                        </a:rPr>
                        <a:t>травм;</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родители </a:t>
                      </a:r>
                      <a:r>
                        <a:rPr lang="ru-RU" sz="1200" b="0" dirty="0">
                          <a:solidFill>
                            <a:schemeClr val="tx1"/>
                          </a:solidFill>
                          <a:effectLst/>
                          <a:latin typeface="Times New Roman" pitchFamily="18" charset="0"/>
                          <a:cs typeface="Times New Roman" pitchFamily="18" charset="0"/>
                        </a:rPr>
                        <a:t>переносят ответственность за травму на других </a:t>
                      </a:r>
                      <a:r>
                        <a:rPr lang="ru-RU" sz="1200" b="0" dirty="0" smtClean="0">
                          <a:solidFill>
                            <a:schemeClr val="tx1"/>
                          </a:solidFill>
                          <a:effectLst/>
                          <a:latin typeface="Times New Roman" pitchFamily="18" charset="0"/>
                          <a:cs typeface="Times New Roman" pitchFamily="18" charset="0"/>
                        </a:rPr>
                        <a:t>лиц,</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родители </a:t>
                      </a:r>
                      <a:r>
                        <a:rPr lang="ru-RU" sz="1200" b="0" dirty="0">
                          <a:solidFill>
                            <a:schemeClr val="tx1"/>
                          </a:solidFill>
                          <a:effectLst/>
                          <a:latin typeface="Times New Roman" pitchFamily="18" charset="0"/>
                          <a:cs typeface="Times New Roman" pitchFamily="18" charset="0"/>
                        </a:rPr>
                        <a:t>обвиняют ребенка в полученных повреждениях</a:t>
                      </a:r>
                      <a:r>
                        <a:rPr lang="ru-RU" sz="1200" b="0" dirty="0" smtClean="0">
                          <a:solidFill>
                            <a:schemeClr val="tx1"/>
                          </a:solidFill>
                          <a:effectLst/>
                          <a:latin typeface="Times New Roman" pitchFamily="18" charset="0"/>
                          <a:cs typeface="Times New Roman" pitchFamily="18" charset="0"/>
                        </a:rPr>
                        <a:t>;</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 </a:t>
                      </a:r>
                      <a:r>
                        <a:rPr lang="ru-RU" sz="1200" b="0" dirty="0">
                          <a:solidFill>
                            <a:schemeClr val="tx1"/>
                          </a:solidFill>
                          <a:effectLst/>
                          <a:latin typeface="Times New Roman" pitchFamily="18" charset="0"/>
                          <a:cs typeface="Times New Roman" pitchFamily="18" charset="0"/>
                        </a:rPr>
                        <a:t>ребенок многократно помещался в различные учреждения для лечения </a:t>
                      </a:r>
                      <a:r>
                        <a:rPr lang="ru-RU" sz="1200" b="0" dirty="0" smtClean="0">
                          <a:solidFill>
                            <a:schemeClr val="tx1"/>
                          </a:solidFill>
                          <a:effectLst/>
                          <a:latin typeface="Times New Roman" pitchFamily="18" charset="0"/>
                          <a:cs typeface="Times New Roman" pitchFamily="18" charset="0"/>
                        </a:rPr>
                        <a:t>травм;</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ребенок </a:t>
                      </a:r>
                      <a:r>
                        <a:rPr lang="ru-RU" sz="1200" b="0" dirty="0">
                          <a:solidFill>
                            <a:schemeClr val="tx1"/>
                          </a:solidFill>
                          <a:effectLst/>
                          <a:latin typeface="Times New Roman" pitchFamily="18" charset="0"/>
                          <a:cs typeface="Times New Roman" pitchFamily="18" charset="0"/>
                        </a:rPr>
                        <a:t>обвиняет родителя или опекуна в нанесении </a:t>
                      </a:r>
                      <a:r>
                        <a:rPr lang="ru-RU" sz="1200" b="0" dirty="0" smtClean="0">
                          <a:solidFill>
                            <a:schemeClr val="tx1"/>
                          </a:solidFill>
                          <a:effectLst/>
                          <a:latin typeface="Times New Roman" pitchFamily="18" charset="0"/>
                          <a:cs typeface="Times New Roman" pitchFamily="18" charset="0"/>
                        </a:rPr>
                        <a:t>повреждений;</a:t>
                      </a:r>
                      <a:endParaRPr lang="ru-RU" sz="11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родители </a:t>
                      </a:r>
                      <a:r>
                        <a:rPr lang="ru-RU" sz="1200" b="0" dirty="0">
                          <a:solidFill>
                            <a:schemeClr val="tx1"/>
                          </a:solidFill>
                          <a:effectLst/>
                          <a:latin typeface="Times New Roman" pitchFamily="18" charset="0"/>
                          <a:cs typeface="Times New Roman" pitchFamily="18" charset="0"/>
                        </a:rPr>
                        <a:t>в детстве подвергались насилию; </a:t>
                      </a:r>
                      <a:endParaRPr lang="ru-RU" sz="12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родители </a:t>
                      </a:r>
                      <a:r>
                        <a:rPr lang="ru-RU" sz="1200" b="0" dirty="0">
                          <a:solidFill>
                            <a:schemeClr val="tx1"/>
                          </a:solidFill>
                          <a:effectLst/>
                          <a:latin typeface="Times New Roman" pitchFamily="18" charset="0"/>
                          <a:cs typeface="Times New Roman" pitchFamily="18" charset="0"/>
                        </a:rPr>
                        <a:t>демонстрируют нереалистические </a:t>
                      </a:r>
                      <a:r>
                        <a:rPr lang="ru-RU" sz="1200" b="0" dirty="0" smtClean="0">
                          <a:solidFill>
                            <a:schemeClr val="tx1"/>
                          </a:solidFill>
                          <a:effectLst/>
                          <a:latin typeface="Times New Roman" pitchFamily="18" charset="0"/>
                          <a:cs typeface="Times New Roman" pitchFamily="18" charset="0"/>
                        </a:rPr>
                        <a:t>и</a:t>
                      </a:r>
                      <a:r>
                        <a:rPr lang="ru-RU" sz="11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преждевременные </a:t>
                      </a:r>
                      <a:r>
                        <a:rPr lang="ru-RU" sz="1200" b="0" dirty="0">
                          <a:solidFill>
                            <a:schemeClr val="tx1"/>
                          </a:solidFill>
                          <a:effectLst/>
                          <a:latin typeface="Times New Roman" pitchFamily="18" charset="0"/>
                          <a:cs typeface="Times New Roman" pitchFamily="18" charset="0"/>
                        </a:rPr>
                        <a:t>ожидания в адрес ребенка.</a:t>
                      </a:r>
                      <a:endParaRPr lang="ru-RU" sz="1100" b="0" dirty="0">
                        <a:solidFill>
                          <a:schemeClr val="tx1"/>
                        </a:solidFill>
                        <a:effectLst/>
                        <a:latin typeface="Times New Roman" pitchFamily="18" charset="0"/>
                        <a:ea typeface="Calibri"/>
                        <a:cs typeface="Times New Roman" pitchFamily="18" charset="0"/>
                      </a:endParaRPr>
                    </a:p>
                  </a:txBody>
                  <a:tcPr marL="42997" marR="42997" marT="0" marB="0">
                    <a:solidFill>
                      <a:schemeClr val="accent1">
                        <a:lumMod val="20000"/>
                        <a:lumOff val="80000"/>
                      </a:schemeClr>
                    </a:solidFill>
                  </a:tcPr>
                </a:tc>
                <a:tc>
                  <a:txBody>
                    <a:bodyPr/>
                    <a:lstStyle/>
                    <a:p>
                      <a:pPr algn="ctr">
                        <a:lnSpc>
                          <a:spcPct val="115000"/>
                        </a:lnSpc>
                        <a:spcAft>
                          <a:spcPts val="0"/>
                        </a:spcAft>
                      </a:pPr>
                      <a:r>
                        <a:rPr lang="ru-RU" sz="1200" b="1" dirty="0">
                          <a:solidFill>
                            <a:schemeClr val="tx1"/>
                          </a:solidFill>
                          <a:effectLst/>
                          <a:latin typeface="Times New Roman" pitchFamily="18" charset="0"/>
                          <a:cs typeface="Times New Roman" pitchFamily="18" charset="0"/>
                        </a:rPr>
                        <a:t>Физическое насилие со стороны родителей</a:t>
                      </a:r>
                      <a:endParaRPr lang="ru-RU" sz="1100" b="1" dirty="0">
                        <a:solidFill>
                          <a:schemeClr val="tx1"/>
                        </a:solidFill>
                        <a:effectLst/>
                        <a:latin typeface="Times New Roman" pitchFamily="18" charset="0"/>
                        <a:ea typeface="Calibri"/>
                        <a:cs typeface="Times New Roman" pitchFamily="18" charset="0"/>
                      </a:endParaRPr>
                    </a:p>
                  </a:txBody>
                  <a:tcPr marL="42997" marR="42997" marT="0" marB="0">
                    <a:solidFill>
                      <a:schemeClr val="accent1">
                        <a:lumMod val="20000"/>
                        <a:lumOff val="80000"/>
                      </a:schemeClr>
                    </a:solidFill>
                  </a:tcPr>
                </a:tc>
              </a:tr>
            </a:tbl>
          </a:graphicData>
        </a:graphic>
      </p:graphicFrame>
      <p:sp>
        <p:nvSpPr>
          <p:cNvPr id="5" name="Rectangle 1"/>
          <p:cNvSpPr>
            <a:spLocks noChangeArrowheads="1"/>
          </p:cNvSpPr>
          <p:nvPr/>
        </p:nvSpPr>
        <p:spPr bwMode="auto">
          <a:xfrm>
            <a:off x="2205390" y="197743"/>
            <a:ext cx="7878374"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Критерии выявления признаков жестокого обращения с детьми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 выборе двух и более признаков, рекомендуется углубленное обследование</a:t>
            </a:r>
            <a:r>
              <a:rPr lang="ru-RU" sz="1000" dirty="0">
                <a:latin typeface="Arial" pitchFamily="34" charset="0"/>
                <a:cs typeface="Arial" pitchFamily="34"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ребенка.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3068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831659772"/>
              </p:ext>
            </p:extLst>
          </p:nvPr>
        </p:nvGraphicFramePr>
        <p:xfrm>
          <a:off x="1473196" y="508001"/>
          <a:ext cx="9225283" cy="5298822"/>
        </p:xfrm>
        <a:graphic>
          <a:graphicData uri="http://schemas.openxmlformats.org/drawingml/2006/table">
            <a:tbl>
              <a:tblPr firstRow="1" firstCol="1" bandRow="1">
                <a:tableStyleId>{5C22544A-7EE6-4342-B048-85BDC9FD1C3A}</a:tableStyleId>
              </a:tblPr>
              <a:tblGrid>
                <a:gridCol w="6228084"/>
                <a:gridCol w="2997199"/>
              </a:tblGrid>
              <a:tr h="5298822">
                <a:tc>
                  <a:txBody>
                    <a:bodyPr/>
                    <a:lstStyle/>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частое </a:t>
                      </a:r>
                      <a:r>
                        <a:rPr lang="ru-RU" sz="1200" b="0" dirty="0">
                          <a:solidFill>
                            <a:schemeClr val="tx1"/>
                          </a:solidFill>
                          <a:effectLst/>
                          <a:latin typeface="Times New Roman" pitchFamily="18" charset="0"/>
                          <a:cs typeface="Times New Roman" pitchFamily="18" charset="0"/>
                        </a:rPr>
                        <a:t>и/или болезненное мочеиспускание; </a:t>
                      </a:r>
                      <a:endParaRPr lang="ru-RU" sz="12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боли </a:t>
                      </a:r>
                      <a:r>
                        <a:rPr lang="ru-RU" sz="1200" b="0" dirty="0">
                          <a:solidFill>
                            <a:schemeClr val="tx1"/>
                          </a:solidFill>
                          <a:effectLst/>
                          <a:latin typeface="Times New Roman" pitchFamily="18" charset="0"/>
                          <a:cs typeface="Times New Roman" pitchFamily="18" charset="0"/>
                        </a:rPr>
                        <a:t>и спазмы в животе, </a:t>
                      </a:r>
                      <a:r>
                        <a:rPr lang="ru-RU" sz="1200" b="0" dirty="0" smtClean="0">
                          <a:solidFill>
                            <a:schemeClr val="tx1"/>
                          </a:solidFill>
                          <a:effectLst/>
                          <a:latin typeface="Times New Roman" pitchFamily="18" charset="0"/>
                          <a:cs typeface="Times New Roman" pitchFamily="18" charset="0"/>
                        </a:rPr>
                        <a:t>синяки</a:t>
                      </a:r>
                      <a:r>
                        <a:rPr lang="ru-RU" sz="1200" b="0" dirty="0">
                          <a:solidFill>
                            <a:schemeClr val="tx1"/>
                          </a:solidFill>
                          <a:effectLst/>
                          <a:latin typeface="Times New Roman" pitchFamily="18" charset="0"/>
                          <a:cs typeface="Times New Roman" pitchFamily="18" charset="0"/>
                        </a:rPr>
                        <a:t>, особенно вокруг гениталий; </a:t>
                      </a:r>
                    </a:p>
                    <a:p>
                      <a:pPr marL="171450" indent="-171450">
                        <a:lnSpc>
                          <a:spcPct val="115000"/>
                        </a:lnSpc>
                        <a:spcAft>
                          <a:spcPts val="0"/>
                        </a:spcAft>
                        <a:buFont typeface="Arial" pitchFamily="34" charset="0"/>
                        <a:buChar char="•"/>
                      </a:pPr>
                      <a:r>
                        <a:rPr lang="ru-RU" sz="1200" b="0" dirty="0">
                          <a:solidFill>
                            <a:schemeClr val="tx1"/>
                          </a:solidFill>
                          <a:effectLst/>
                          <a:latin typeface="Times New Roman" pitchFamily="18" charset="0"/>
                          <a:cs typeface="Times New Roman" pitchFamily="18" charset="0"/>
                        </a:rPr>
                        <a:t>недержание мочи или мочеиспускание ночью;</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хронические </a:t>
                      </a:r>
                      <a:r>
                        <a:rPr lang="ru-RU" sz="1200" b="0" dirty="0">
                          <a:solidFill>
                            <a:schemeClr val="tx1"/>
                          </a:solidFill>
                          <a:effectLst/>
                          <a:latin typeface="Times New Roman" pitchFamily="18" charset="0"/>
                          <a:cs typeface="Times New Roman" pitchFamily="18" charset="0"/>
                        </a:rPr>
                        <a:t>пищевые </a:t>
                      </a:r>
                      <a:r>
                        <a:rPr lang="ru-RU" sz="1200" b="0" dirty="0" smtClean="0">
                          <a:solidFill>
                            <a:schemeClr val="tx1"/>
                          </a:solidFill>
                          <a:effectLst/>
                          <a:latin typeface="Times New Roman" pitchFamily="18" charset="0"/>
                          <a:cs typeface="Times New Roman" pitchFamily="18" charset="0"/>
                        </a:rPr>
                        <a:t>расстройства,</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анорексия</a:t>
                      </a:r>
                      <a:r>
                        <a:rPr lang="ru-RU" sz="1200" b="0" dirty="0">
                          <a:solidFill>
                            <a:schemeClr val="tx1"/>
                          </a:solidFill>
                          <a:effectLst/>
                          <a:latin typeface="Times New Roman" pitchFamily="18" charset="0"/>
                          <a:cs typeface="Times New Roman" pitchFamily="18" charset="0"/>
                        </a:rPr>
                        <a:t>;</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попытки </a:t>
                      </a:r>
                      <a:r>
                        <a:rPr lang="ru-RU" sz="1200" b="0" dirty="0">
                          <a:solidFill>
                            <a:schemeClr val="tx1"/>
                          </a:solidFill>
                          <a:effectLst/>
                          <a:latin typeface="Times New Roman" pitchFamily="18" charset="0"/>
                          <a:cs typeface="Times New Roman" pitchFamily="18" charset="0"/>
                        </a:rPr>
                        <a:t>самоубийства; </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членовредительство;</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плохое </a:t>
                      </a:r>
                      <a:r>
                        <a:rPr lang="ru-RU" sz="1200" b="0" dirty="0">
                          <a:solidFill>
                            <a:schemeClr val="tx1"/>
                          </a:solidFill>
                          <a:effectLst/>
                          <a:latin typeface="Times New Roman" pitchFamily="18" charset="0"/>
                          <a:cs typeface="Times New Roman" pitchFamily="18" charset="0"/>
                        </a:rPr>
                        <a:t>отношение к себе, отказ заботиться </a:t>
                      </a:r>
                      <a:r>
                        <a:rPr lang="ru-RU" sz="1200" b="0" dirty="0" smtClean="0">
                          <a:solidFill>
                            <a:schemeClr val="tx1"/>
                          </a:solidFill>
                          <a:effectLst/>
                          <a:latin typeface="Times New Roman" pitchFamily="18" charset="0"/>
                          <a:cs typeface="Times New Roman" pitchFamily="18" charset="0"/>
                        </a:rPr>
                        <a:t>о</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себе;</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ночные </a:t>
                      </a:r>
                      <a:r>
                        <a:rPr lang="ru-RU" sz="1200" b="0" dirty="0">
                          <a:solidFill>
                            <a:schemeClr val="tx1"/>
                          </a:solidFill>
                          <a:effectLst/>
                          <a:latin typeface="Times New Roman" pitchFamily="18" charset="0"/>
                          <a:cs typeface="Times New Roman" pitchFamily="18" charset="0"/>
                        </a:rPr>
                        <a:t>кошмары, </a:t>
                      </a:r>
                      <a:r>
                        <a:rPr lang="ru-RU" sz="1200" b="0" dirty="0" smtClean="0">
                          <a:solidFill>
                            <a:schemeClr val="tx1"/>
                          </a:solidFill>
                          <a:effectLst/>
                          <a:latin typeface="Times New Roman" pitchFamily="18" charset="0"/>
                          <a:cs typeface="Times New Roman" pitchFamily="18" charset="0"/>
                        </a:rPr>
                        <a:t>бессонница;</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панические атаки;</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навязчивое </a:t>
                      </a:r>
                      <a:r>
                        <a:rPr lang="ru-RU" sz="1200" b="0" dirty="0">
                          <a:solidFill>
                            <a:schemeClr val="tx1"/>
                          </a:solidFill>
                          <a:effectLst/>
                          <a:latin typeface="Times New Roman" pitchFamily="18" charset="0"/>
                          <a:cs typeface="Times New Roman" pitchFamily="18" charset="0"/>
                        </a:rPr>
                        <a:t>мытье, одержимость </a:t>
                      </a:r>
                      <a:r>
                        <a:rPr lang="ru-RU" sz="1200" b="0" dirty="0" smtClean="0">
                          <a:solidFill>
                            <a:schemeClr val="tx1"/>
                          </a:solidFill>
                          <a:effectLst/>
                          <a:latin typeface="Times New Roman" pitchFamily="18" charset="0"/>
                          <a:cs typeface="Times New Roman" pitchFamily="18" charset="0"/>
                        </a:rPr>
                        <a:t>чистотой;</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отказ </a:t>
                      </a:r>
                      <a:r>
                        <a:rPr lang="ru-RU" sz="1200" b="0" dirty="0">
                          <a:solidFill>
                            <a:schemeClr val="tx1"/>
                          </a:solidFill>
                          <a:effectLst/>
                          <a:latin typeface="Times New Roman" pitchFamily="18" charset="0"/>
                          <a:cs typeface="Times New Roman" pitchFamily="18" charset="0"/>
                        </a:rPr>
                        <a:t>говорить (элективная немота</a:t>
                      </a:r>
                      <a:r>
                        <a:rPr lang="ru-RU" sz="1200" b="0" dirty="0" smtClean="0">
                          <a:solidFill>
                            <a:schemeClr val="tx1"/>
                          </a:solidFill>
                          <a:effectLst/>
                          <a:latin typeface="Times New Roman" pitchFamily="18" charset="0"/>
                          <a:cs typeface="Times New Roman" pitchFamily="18" charset="0"/>
                        </a:rPr>
                        <a:t>);</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неожиданные </a:t>
                      </a:r>
                      <a:r>
                        <a:rPr lang="ru-RU" sz="1200" b="0" dirty="0">
                          <a:solidFill>
                            <a:schemeClr val="tx1"/>
                          </a:solidFill>
                          <a:effectLst/>
                          <a:latin typeface="Times New Roman" pitchFamily="18" charset="0"/>
                          <a:cs typeface="Times New Roman" pitchFamily="18" charset="0"/>
                        </a:rPr>
                        <a:t>изменения в </a:t>
                      </a:r>
                      <a:r>
                        <a:rPr lang="ru-RU" sz="1200" b="0" dirty="0" smtClean="0">
                          <a:solidFill>
                            <a:schemeClr val="tx1"/>
                          </a:solidFill>
                          <a:effectLst/>
                          <a:latin typeface="Times New Roman" pitchFamily="18" charset="0"/>
                          <a:cs typeface="Times New Roman" pitchFamily="18" charset="0"/>
                        </a:rPr>
                        <a:t>поведении;</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побеги </a:t>
                      </a:r>
                      <a:r>
                        <a:rPr lang="ru-RU" sz="1200" b="0" dirty="0">
                          <a:solidFill>
                            <a:schemeClr val="tx1"/>
                          </a:solidFill>
                          <a:effectLst/>
                          <a:latin typeface="Times New Roman" pitchFamily="18" charset="0"/>
                          <a:cs typeface="Times New Roman" pitchFamily="18" charset="0"/>
                        </a:rPr>
                        <a:t>из </a:t>
                      </a:r>
                      <a:r>
                        <a:rPr lang="ru-RU" sz="1200" b="0" dirty="0" smtClean="0">
                          <a:solidFill>
                            <a:schemeClr val="tx1"/>
                          </a:solidFill>
                          <a:effectLst/>
                          <a:latin typeface="Times New Roman" pitchFamily="18" charset="0"/>
                          <a:cs typeface="Times New Roman" pitchFamily="18" charset="0"/>
                        </a:rPr>
                        <a:t>дома;</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школьные прогулы;</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страх </a:t>
                      </a:r>
                      <a:r>
                        <a:rPr lang="ru-RU" sz="1200" b="0" dirty="0">
                          <a:solidFill>
                            <a:schemeClr val="tx1"/>
                          </a:solidFill>
                          <a:effectLst/>
                          <a:latin typeface="Times New Roman" pitchFamily="18" charset="0"/>
                          <a:cs typeface="Times New Roman" pitchFamily="18" charset="0"/>
                        </a:rPr>
                        <a:t>мужчин или конкретного </a:t>
                      </a:r>
                      <a:r>
                        <a:rPr lang="ru-RU" sz="1200" b="0" dirty="0" smtClean="0">
                          <a:solidFill>
                            <a:schemeClr val="tx1"/>
                          </a:solidFill>
                          <a:effectLst/>
                          <a:latin typeface="Times New Roman" pitchFamily="18" charset="0"/>
                          <a:cs typeface="Times New Roman" pitchFamily="18" charset="0"/>
                        </a:rPr>
                        <a:t>мужчины;</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ухудшение успеваемости;</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регрессия </a:t>
                      </a:r>
                      <a:r>
                        <a:rPr lang="ru-RU" sz="1200" b="0" dirty="0">
                          <a:solidFill>
                            <a:schemeClr val="tx1"/>
                          </a:solidFill>
                          <a:effectLst/>
                          <a:latin typeface="Times New Roman" pitchFamily="18" charset="0"/>
                          <a:cs typeface="Times New Roman" pitchFamily="18" charset="0"/>
                        </a:rPr>
                        <a:t>к более раннему </a:t>
                      </a:r>
                      <a:r>
                        <a:rPr lang="ru-RU" sz="1200" b="0" dirty="0" smtClean="0">
                          <a:solidFill>
                            <a:schemeClr val="tx1"/>
                          </a:solidFill>
                          <a:effectLst/>
                          <a:latin typeface="Times New Roman" pitchFamily="18" charset="0"/>
                          <a:cs typeface="Times New Roman" pitchFamily="18" charset="0"/>
                        </a:rPr>
                        <a:t>поведению;</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засыпание </a:t>
                      </a:r>
                      <a:r>
                        <a:rPr lang="ru-RU" sz="1200" b="0" dirty="0">
                          <a:solidFill>
                            <a:schemeClr val="tx1"/>
                          </a:solidFill>
                          <a:effectLst/>
                          <a:latin typeface="Times New Roman" pitchFamily="18" charset="0"/>
                          <a:cs typeface="Times New Roman" pitchFamily="18" charset="0"/>
                        </a:rPr>
                        <a:t>в </a:t>
                      </a:r>
                      <a:r>
                        <a:rPr lang="ru-RU" sz="1200" b="0" dirty="0" smtClean="0">
                          <a:solidFill>
                            <a:schemeClr val="tx1"/>
                          </a:solidFill>
                          <a:effectLst/>
                          <a:latin typeface="Times New Roman" pitchFamily="18" charset="0"/>
                          <a:cs typeface="Times New Roman" pitchFamily="18" charset="0"/>
                        </a:rPr>
                        <a:t>школе;</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несвойственное </a:t>
                      </a:r>
                      <a:r>
                        <a:rPr lang="ru-RU" sz="1200" b="0" dirty="0">
                          <a:solidFill>
                            <a:schemeClr val="tx1"/>
                          </a:solidFill>
                          <a:effectLst/>
                          <a:latin typeface="Times New Roman" pitchFamily="18" charset="0"/>
                          <a:cs typeface="Times New Roman" pitchFamily="18" charset="0"/>
                        </a:rPr>
                        <a:t>ребенку поведение, которое можно воспринять как </a:t>
                      </a:r>
                      <a:r>
                        <a:rPr lang="ru-RU" sz="1200" b="0" dirty="0" smtClean="0">
                          <a:solidFill>
                            <a:schemeClr val="tx1"/>
                          </a:solidFill>
                          <a:effectLst/>
                          <a:latin typeface="Times New Roman" pitchFamily="18" charset="0"/>
                          <a:cs typeface="Times New Roman" pitchFamily="18" charset="0"/>
                        </a:rPr>
                        <a:t>сексуальное;</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неадекватные </a:t>
                      </a:r>
                      <a:r>
                        <a:rPr lang="ru-RU" sz="1200" b="0" dirty="0">
                          <a:solidFill>
                            <a:schemeClr val="tx1"/>
                          </a:solidFill>
                          <a:effectLst/>
                          <a:latin typeface="Times New Roman" pitchFamily="18" charset="0"/>
                          <a:cs typeface="Times New Roman" pitchFamily="18" charset="0"/>
                        </a:rPr>
                        <a:t>возрасту или слишком детальные знания о сексе, проявляющиеся в играх, разговорах, </a:t>
                      </a:r>
                      <a:r>
                        <a:rPr lang="ru-RU" sz="1200" b="0" dirty="0" smtClean="0">
                          <a:solidFill>
                            <a:schemeClr val="tx1"/>
                          </a:solidFill>
                          <a:effectLst/>
                          <a:latin typeface="Times New Roman" pitchFamily="18" charset="0"/>
                          <a:cs typeface="Times New Roman" pitchFamily="18" charset="0"/>
                        </a:rPr>
                        <a:t>рисунках;</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рисунки </a:t>
                      </a:r>
                      <a:r>
                        <a:rPr lang="ru-RU" sz="1200" b="0" dirty="0">
                          <a:solidFill>
                            <a:schemeClr val="tx1"/>
                          </a:solidFill>
                          <a:effectLst/>
                          <a:latin typeface="Times New Roman" pitchFamily="18" charset="0"/>
                          <a:cs typeface="Times New Roman" pitchFamily="18" charset="0"/>
                        </a:rPr>
                        <a:t>с деталями, символами, связанными </a:t>
                      </a:r>
                      <a:r>
                        <a:rPr lang="ru-RU" sz="1200" b="0" dirty="0" smtClean="0">
                          <a:solidFill>
                            <a:schemeClr val="tx1"/>
                          </a:solidFill>
                          <a:effectLst/>
                          <a:latin typeface="Times New Roman" pitchFamily="18" charset="0"/>
                          <a:cs typeface="Times New Roman" pitchFamily="18" charset="0"/>
                        </a:rPr>
                        <a:t>с</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сексом;</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сопротивление </a:t>
                      </a:r>
                      <a:r>
                        <a:rPr lang="ru-RU" sz="1200" b="0" dirty="0">
                          <a:solidFill>
                            <a:schemeClr val="tx1"/>
                          </a:solidFill>
                          <a:effectLst/>
                          <a:latin typeface="Times New Roman" pitchFamily="18" charset="0"/>
                          <a:cs typeface="Times New Roman" pitchFamily="18" charset="0"/>
                        </a:rPr>
                        <a:t>физическому </a:t>
                      </a:r>
                      <a:r>
                        <a:rPr lang="ru-RU" sz="1200" b="0" dirty="0" smtClean="0">
                          <a:solidFill>
                            <a:schemeClr val="tx1"/>
                          </a:solidFill>
                          <a:effectLst/>
                          <a:latin typeface="Times New Roman" pitchFamily="18" charset="0"/>
                          <a:cs typeface="Times New Roman" pitchFamily="18" charset="0"/>
                        </a:rPr>
                        <a:t>осмотру;</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боязнь </a:t>
                      </a:r>
                      <a:r>
                        <a:rPr lang="ru-RU" sz="1200" b="0" dirty="0">
                          <a:solidFill>
                            <a:schemeClr val="tx1"/>
                          </a:solidFill>
                          <a:effectLst/>
                          <a:latin typeface="Times New Roman" pitchFamily="18" charset="0"/>
                          <a:cs typeface="Times New Roman" pitchFamily="18" charset="0"/>
                        </a:rPr>
                        <a:t>конкретного человека или страх остаться один на один с конкретным человеком.</a:t>
                      </a:r>
                    </a:p>
                    <a:p>
                      <a:pPr>
                        <a:lnSpc>
                          <a:spcPct val="115000"/>
                        </a:lnSpc>
                        <a:spcAft>
                          <a:spcPts val="0"/>
                        </a:spcAft>
                      </a:pPr>
                      <a:r>
                        <a:rPr lang="ru-RU" sz="1200" b="0" dirty="0">
                          <a:solidFill>
                            <a:schemeClr val="tx1"/>
                          </a:solidFill>
                          <a:effectLst/>
                          <a:latin typeface="Times New Roman" pitchFamily="18" charset="0"/>
                          <a:cs typeface="Times New Roman" pitchFamily="18" charset="0"/>
                        </a:rPr>
                        <a:t> </a:t>
                      </a:r>
                      <a:endParaRPr lang="ru-RU" sz="1200" b="0" dirty="0">
                        <a:solidFill>
                          <a:schemeClr val="tx1"/>
                        </a:solidFill>
                        <a:effectLst/>
                        <a:latin typeface="Times New Roman" pitchFamily="18" charset="0"/>
                        <a:ea typeface="Calibri"/>
                        <a:cs typeface="Times New Roman" pitchFamily="18" charset="0"/>
                      </a:endParaRPr>
                    </a:p>
                  </a:txBody>
                  <a:tcPr marL="44341" marR="44341" marT="0" marB="0">
                    <a:solidFill>
                      <a:schemeClr val="accent1">
                        <a:lumMod val="20000"/>
                        <a:lumOff val="80000"/>
                      </a:schemeClr>
                    </a:solidFill>
                  </a:tcPr>
                </a:tc>
                <a:tc>
                  <a:txBody>
                    <a:bodyPr/>
                    <a:lstStyle/>
                    <a:p>
                      <a:pPr algn="ctr">
                        <a:lnSpc>
                          <a:spcPct val="115000"/>
                        </a:lnSpc>
                        <a:spcAft>
                          <a:spcPts val="0"/>
                        </a:spcAft>
                      </a:pPr>
                      <a:r>
                        <a:rPr lang="ru-RU" sz="1200" b="1" dirty="0">
                          <a:solidFill>
                            <a:schemeClr val="tx1"/>
                          </a:solidFill>
                          <a:effectLst/>
                          <a:latin typeface="Times New Roman" pitchFamily="18" charset="0"/>
                          <a:cs typeface="Times New Roman" pitchFamily="18" charset="0"/>
                        </a:rPr>
                        <a:t>Сексуальное насилие</a:t>
                      </a:r>
                      <a:endParaRPr lang="ru-RU" sz="1200" b="1" dirty="0">
                        <a:solidFill>
                          <a:schemeClr val="tx1"/>
                        </a:solidFill>
                        <a:effectLst/>
                        <a:latin typeface="Times New Roman" pitchFamily="18" charset="0"/>
                        <a:ea typeface="Calibri"/>
                        <a:cs typeface="Times New Roman" pitchFamily="18" charset="0"/>
                      </a:endParaRPr>
                    </a:p>
                  </a:txBody>
                  <a:tcPr marL="44341" marR="44341"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94084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772885" y="1075872"/>
            <a:ext cx="10657114" cy="4201150"/>
          </a:xfrm>
          <a:prstGeom prst="rect">
            <a:avLst/>
          </a:prstGeom>
        </p:spPr>
        <p:txBody>
          <a:bodyPr wrap="square">
            <a:spAutoFit/>
          </a:bodyPr>
          <a:lstStyle/>
          <a:p>
            <a:pPr algn="just">
              <a:lnSpc>
                <a:spcPct val="150000"/>
              </a:lnSpc>
              <a:spcAft>
                <a:spcPts val="0"/>
              </a:spcAft>
            </a:pPr>
            <a:r>
              <a:rPr lang="ru-RU" b="1" dirty="0" smtClean="0">
                <a:latin typeface="Times New Roman"/>
                <a:ea typeface="Calibri"/>
                <a:cs typeface="Times New Roman"/>
              </a:rPr>
              <a:t>      </a:t>
            </a:r>
            <a:r>
              <a:rPr lang="ru-RU" sz="2000" b="1" dirty="0" smtClean="0">
                <a:latin typeface="Times New Roman"/>
                <a:ea typeface="Calibri"/>
                <a:cs typeface="Times New Roman"/>
              </a:rPr>
              <a:t>НАСИЛИЕ НАД РЕБЕНКОМ </a:t>
            </a:r>
            <a:r>
              <a:rPr lang="ru-RU" sz="2000" dirty="0" smtClean="0">
                <a:latin typeface="Times New Roman"/>
                <a:ea typeface="Calibri"/>
                <a:cs typeface="Times New Roman"/>
              </a:rPr>
              <a:t>– </a:t>
            </a:r>
            <a:r>
              <a:rPr lang="ru-RU" sz="2000" dirty="0">
                <a:latin typeface="Times New Roman"/>
                <a:ea typeface="Calibri"/>
                <a:cs typeface="Times New Roman"/>
              </a:rPr>
              <a:t>это физическое, психологическое, социальное воздействие на ребенка со стороны другого человека (ребенка или взрослого</a:t>
            </a:r>
            <a:r>
              <a:rPr lang="ru-RU" sz="2000" dirty="0" smtClean="0">
                <a:latin typeface="Times New Roman"/>
                <a:ea typeface="Calibri"/>
                <a:cs typeface="Times New Roman"/>
              </a:rPr>
              <a:t>), </a:t>
            </a:r>
            <a:r>
              <a:rPr lang="ru-RU" sz="2000" dirty="0">
                <a:latin typeface="Times New Roman"/>
                <a:ea typeface="Calibri"/>
                <a:cs typeface="Times New Roman"/>
              </a:rPr>
              <a:t>семьи, группы или государства </a:t>
            </a:r>
            <a:r>
              <a:rPr lang="ru-RU" sz="2000" dirty="0" smtClean="0">
                <a:latin typeface="Times New Roman"/>
                <a:ea typeface="Calibri"/>
                <a:cs typeface="Times New Roman"/>
              </a:rPr>
              <a:t>угрожающего </a:t>
            </a:r>
            <a:r>
              <a:rPr lang="ru-RU" sz="2000" dirty="0">
                <a:latin typeface="Times New Roman"/>
                <a:ea typeface="Calibri"/>
                <a:cs typeface="Times New Roman"/>
              </a:rPr>
              <a:t>его физическому или психическому здоровью и целостности, вынуждающее ребенка прервать значимую деятельность и исполнять </a:t>
            </a:r>
            <a:r>
              <a:rPr lang="ru-RU" sz="2000" dirty="0" smtClean="0">
                <a:latin typeface="Times New Roman"/>
                <a:ea typeface="Calibri"/>
                <a:cs typeface="Times New Roman"/>
              </a:rPr>
              <a:t>другую, </a:t>
            </a:r>
            <a:r>
              <a:rPr lang="ru-RU" sz="2000" dirty="0">
                <a:latin typeface="Times New Roman"/>
                <a:ea typeface="Calibri"/>
                <a:cs typeface="Times New Roman"/>
              </a:rPr>
              <a:t>противоречащую ей. </a:t>
            </a:r>
            <a:endParaRPr lang="ru-RU" sz="2000" dirty="0" smtClean="0">
              <a:latin typeface="Times New Roman"/>
              <a:ea typeface="Calibri"/>
              <a:cs typeface="Times New Roman"/>
            </a:endParaRPr>
          </a:p>
          <a:p>
            <a:pPr algn="just">
              <a:lnSpc>
                <a:spcPct val="150000"/>
              </a:lnSpc>
              <a:spcAft>
                <a:spcPts val="0"/>
              </a:spcAft>
            </a:pPr>
            <a:endParaRPr lang="ru-RU" dirty="0">
              <a:ea typeface="Calibri"/>
              <a:cs typeface="Times New Roman"/>
            </a:endParaRPr>
          </a:p>
          <a:p>
            <a:pPr algn="just">
              <a:lnSpc>
                <a:spcPct val="150000"/>
              </a:lnSpc>
              <a:spcAft>
                <a:spcPts val="0"/>
              </a:spcAft>
            </a:pPr>
            <a:r>
              <a:rPr lang="ru-RU" sz="2000" dirty="0">
                <a:latin typeface="Times New Roman"/>
                <a:ea typeface="Calibri"/>
                <a:cs typeface="Times New Roman"/>
              </a:rPr>
              <a:t>    </a:t>
            </a:r>
            <a:r>
              <a:rPr lang="ru-RU" sz="2000" b="1" dirty="0" smtClean="0">
                <a:latin typeface="Times New Roman"/>
                <a:ea typeface="Calibri"/>
                <a:cs typeface="Times New Roman"/>
              </a:rPr>
              <a:t>ЖЕСТОКОЕ ОБРАЩЕНИЕ </a:t>
            </a:r>
            <a:r>
              <a:rPr lang="ru-RU" sz="2000" dirty="0" smtClean="0">
                <a:latin typeface="Times New Roman"/>
                <a:ea typeface="Calibri"/>
                <a:cs typeface="Times New Roman"/>
              </a:rPr>
              <a:t>– </a:t>
            </a:r>
            <a:r>
              <a:rPr lang="ru-RU" sz="2000" dirty="0">
                <a:latin typeface="Times New Roman"/>
                <a:ea typeface="Calibri"/>
                <a:cs typeface="Times New Roman"/>
              </a:rPr>
              <a:t>это умышленное или </a:t>
            </a:r>
            <a:r>
              <a:rPr lang="ru-RU" sz="2000" dirty="0" smtClean="0">
                <a:latin typeface="Times New Roman"/>
                <a:ea typeface="Calibri"/>
                <a:cs typeface="Times New Roman"/>
              </a:rPr>
              <a:t>неосторожное </a:t>
            </a:r>
            <a:r>
              <a:rPr lang="ru-RU" sz="2000" dirty="0">
                <a:latin typeface="Times New Roman"/>
                <a:ea typeface="Calibri"/>
                <a:cs typeface="Times New Roman"/>
              </a:rPr>
              <a:t>обращение или действие со стороны взрослых, которое приводит к травмам, нарушениям в развитии, смерти ребенка либо угрожает его правам и благополучию. </a:t>
            </a:r>
            <a:endParaRPr lang="ru-RU" dirty="0">
              <a:ea typeface="Calibri"/>
              <a:cs typeface="Times New Roman"/>
            </a:endParaRPr>
          </a:p>
        </p:txBody>
      </p:sp>
    </p:spTree>
    <p:extLst>
      <p:ext uri="{BB962C8B-B14F-4D97-AF65-F5344CB8AC3E}">
        <p14:creationId xmlns:p14="http://schemas.microsoft.com/office/powerpoint/2010/main" val="2722947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27482687"/>
              </p:ext>
            </p:extLst>
          </p:nvPr>
        </p:nvGraphicFramePr>
        <p:xfrm>
          <a:off x="1432560" y="609600"/>
          <a:ext cx="9601200" cy="5257800"/>
        </p:xfrm>
        <a:graphic>
          <a:graphicData uri="http://schemas.openxmlformats.org/drawingml/2006/table">
            <a:tbl>
              <a:tblPr firstRow="1" firstCol="1" bandRow="1">
                <a:tableStyleId>{5C22544A-7EE6-4342-B048-85BDC9FD1C3A}</a:tableStyleId>
              </a:tblPr>
              <a:tblGrid>
                <a:gridCol w="6166197"/>
                <a:gridCol w="3435003"/>
              </a:tblGrid>
              <a:tr h="2449449">
                <a:tc>
                  <a:txBody>
                    <a:bodyPr/>
                    <a:lstStyle/>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носит </a:t>
                      </a:r>
                      <a:r>
                        <a:rPr lang="ru-RU" sz="1200" b="0" dirty="0">
                          <a:solidFill>
                            <a:schemeClr val="tx1"/>
                          </a:solidFill>
                          <a:effectLst/>
                          <a:latin typeface="Times New Roman" pitchFamily="18" charset="0"/>
                          <a:cs typeface="Times New Roman" pitchFamily="18" charset="0"/>
                        </a:rPr>
                        <a:t>одежду несоответствующего </a:t>
                      </a:r>
                      <a:r>
                        <a:rPr lang="ru-RU" sz="1200" b="0" dirty="0" smtClean="0">
                          <a:solidFill>
                            <a:schemeClr val="tx1"/>
                          </a:solidFill>
                          <a:effectLst/>
                          <a:latin typeface="Times New Roman" pitchFamily="18" charset="0"/>
                          <a:cs typeface="Times New Roman" pitchFamily="18" charset="0"/>
                        </a:rPr>
                        <a:t>размера, грязную</a:t>
                      </a:r>
                      <a:r>
                        <a:rPr lang="ru-RU" sz="1200" b="0" dirty="0">
                          <a:solidFill>
                            <a:schemeClr val="tx1"/>
                          </a:solidFill>
                          <a:effectLst/>
                          <a:latin typeface="Times New Roman" pitchFamily="18" charset="0"/>
                          <a:cs typeface="Times New Roman" pitchFamily="18" charset="0"/>
                        </a:rPr>
                        <a:t>, порванную; или одет не по погоде (например, зимой ходит в летней одежде</a:t>
                      </a:r>
                      <a:r>
                        <a:rPr lang="ru-RU" sz="1200" b="0" dirty="0" smtClean="0">
                          <a:solidFill>
                            <a:schemeClr val="tx1"/>
                          </a:solidFill>
                          <a:effectLst/>
                          <a:latin typeface="Times New Roman" pitchFamily="18" charset="0"/>
                          <a:cs typeface="Times New Roman" pitchFamily="18" charset="0"/>
                        </a:rPr>
                        <a:t>);</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всегда </a:t>
                      </a:r>
                      <a:r>
                        <a:rPr lang="ru-RU" sz="1200" b="0" dirty="0">
                          <a:solidFill>
                            <a:schemeClr val="tx1"/>
                          </a:solidFill>
                          <a:effectLst/>
                          <a:latin typeface="Times New Roman" pitchFamily="18" charset="0"/>
                          <a:cs typeface="Times New Roman" pitchFamily="18" charset="0"/>
                        </a:rPr>
                        <a:t>голоден, просит, крадет или </a:t>
                      </a:r>
                      <a:r>
                        <a:rPr lang="ru-RU" sz="1200" b="0" dirty="0" smtClean="0">
                          <a:solidFill>
                            <a:schemeClr val="tx1"/>
                          </a:solidFill>
                          <a:effectLst/>
                          <a:latin typeface="Times New Roman" pitchFamily="18" charset="0"/>
                          <a:cs typeface="Times New Roman" pitchFamily="18" charset="0"/>
                        </a:rPr>
                        <a:t>запасает</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еду;</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часто </a:t>
                      </a:r>
                      <a:r>
                        <a:rPr lang="ru-RU" sz="1200" b="0" dirty="0">
                          <a:solidFill>
                            <a:schemeClr val="tx1"/>
                          </a:solidFill>
                          <a:effectLst/>
                          <a:latin typeface="Times New Roman" pitchFamily="18" charset="0"/>
                          <a:cs typeface="Times New Roman" pitchFamily="18" charset="0"/>
                        </a:rPr>
                        <a:t>выглядит вялым, уставшим, плохо выспавшимся, ослабленным, засыпает на уроках;</a:t>
                      </a:r>
                    </a:p>
                    <a:p>
                      <a:pPr marL="171450" indent="-171450">
                        <a:lnSpc>
                          <a:spcPct val="115000"/>
                        </a:lnSpc>
                        <a:spcAft>
                          <a:spcPts val="0"/>
                        </a:spcAft>
                        <a:buFont typeface="Arial" pitchFamily="34" charset="0"/>
                        <a:buChar char="•"/>
                      </a:pPr>
                      <a:r>
                        <a:rPr lang="ru-RU" sz="1200" b="0" dirty="0">
                          <a:solidFill>
                            <a:schemeClr val="tx1"/>
                          </a:solidFill>
                          <a:effectLst/>
                          <a:latin typeface="Times New Roman" pitchFamily="18" charset="0"/>
                          <a:cs typeface="Times New Roman" pitchFamily="18" charset="0"/>
                        </a:rPr>
                        <a:t>часто заботится о младших братьях </a:t>
                      </a:r>
                      <a:r>
                        <a:rPr lang="ru-RU" sz="1200" b="0" dirty="0" smtClean="0">
                          <a:solidFill>
                            <a:schemeClr val="tx1"/>
                          </a:solidFill>
                          <a:effectLst/>
                          <a:latin typeface="Times New Roman" pitchFamily="18" charset="0"/>
                          <a:cs typeface="Times New Roman" pitchFamily="18" charset="0"/>
                        </a:rPr>
                        <a:t>или</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сестрах</a:t>
                      </a:r>
                      <a:r>
                        <a:rPr lang="ru-RU" sz="1200" b="0" dirty="0">
                          <a:solidFill>
                            <a:schemeClr val="tx1"/>
                          </a:solidFill>
                          <a:effectLst/>
                          <a:latin typeface="Times New Roman" pitchFamily="18" charset="0"/>
                          <a:cs typeface="Times New Roman" pitchFamily="18" charset="0"/>
                        </a:rPr>
                        <a:t>, выполняя родительские </a:t>
                      </a:r>
                      <a:r>
                        <a:rPr lang="ru-RU" sz="1200" b="0" dirty="0" smtClean="0">
                          <a:solidFill>
                            <a:schemeClr val="tx1"/>
                          </a:solidFill>
                          <a:effectLst/>
                          <a:latin typeface="Times New Roman" pitchFamily="18" charset="0"/>
                          <a:cs typeface="Times New Roman" pitchFamily="18" charset="0"/>
                        </a:rPr>
                        <a:t>функции;</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выглядит </a:t>
                      </a:r>
                      <a:r>
                        <a:rPr lang="ru-RU" sz="1200" b="0" dirty="0">
                          <a:solidFill>
                            <a:schemeClr val="tx1"/>
                          </a:solidFill>
                          <a:effectLst/>
                          <a:latin typeface="Times New Roman" pitchFamily="18" charset="0"/>
                          <a:cs typeface="Times New Roman" pitchFamily="18" charset="0"/>
                        </a:rPr>
                        <a:t>запущенным, немытым, от </a:t>
                      </a:r>
                      <a:r>
                        <a:rPr lang="ru-RU" sz="1200" b="0" dirty="0" smtClean="0">
                          <a:solidFill>
                            <a:schemeClr val="tx1"/>
                          </a:solidFill>
                          <a:effectLst/>
                          <a:latin typeface="Times New Roman" pitchFamily="18" charset="0"/>
                          <a:cs typeface="Times New Roman" pitchFamily="18" charset="0"/>
                        </a:rPr>
                        <a:t>него</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плохо </a:t>
                      </a:r>
                      <a:r>
                        <a:rPr lang="ru-RU" sz="1200" b="0" dirty="0">
                          <a:solidFill>
                            <a:schemeClr val="tx1"/>
                          </a:solidFill>
                          <a:effectLst/>
                          <a:latin typeface="Times New Roman" pitchFamily="18" charset="0"/>
                          <a:cs typeface="Times New Roman" pitchFamily="18" charset="0"/>
                        </a:rPr>
                        <a:t>пахнет;</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выглядит </a:t>
                      </a:r>
                      <a:r>
                        <a:rPr lang="ru-RU" sz="1200" b="0" dirty="0">
                          <a:solidFill>
                            <a:schemeClr val="tx1"/>
                          </a:solidFill>
                          <a:effectLst/>
                          <a:latin typeface="Times New Roman" pitchFamily="18" charset="0"/>
                          <a:cs typeface="Times New Roman" pitchFamily="18" charset="0"/>
                        </a:rPr>
                        <a:t>истощенным или опухшим, </a:t>
                      </a:r>
                      <a:r>
                        <a:rPr lang="ru-RU" sz="1200" b="0" dirty="0" smtClean="0">
                          <a:solidFill>
                            <a:schemeClr val="tx1"/>
                          </a:solidFill>
                          <a:effectLst/>
                          <a:latin typeface="Times New Roman" pitchFamily="18" charset="0"/>
                          <a:cs typeface="Times New Roman" pitchFamily="18" charset="0"/>
                        </a:rPr>
                        <a:t>что</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указывает </a:t>
                      </a:r>
                      <a:r>
                        <a:rPr lang="ru-RU" sz="1200" b="0" dirty="0">
                          <a:solidFill>
                            <a:schemeClr val="tx1"/>
                          </a:solidFill>
                          <a:effectLst/>
                          <a:latin typeface="Times New Roman" pitchFamily="18" charset="0"/>
                          <a:cs typeface="Times New Roman" pitchFamily="18" charset="0"/>
                        </a:rPr>
                        <a:t>на недостаточность </a:t>
                      </a:r>
                      <a:r>
                        <a:rPr lang="ru-RU" sz="1200" b="0" dirty="0" smtClean="0">
                          <a:solidFill>
                            <a:schemeClr val="tx1"/>
                          </a:solidFill>
                          <a:effectLst/>
                          <a:latin typeface="Times New Roman" pitchFamily="18" charset="0"/>
                          <a:cs typeface="Times New Roman" pitchFamily="18" charset="0"/>
                        </a:rPr>
                        <a:t>питания;</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не </a:t>
                      </a:r>
                      <a:r>
                        <a:rPr lang="ru-RU" sz="1200" b="0" dirty="0">
                          <a:solidFill>
                            <a:schemeClr val="tx1"/>
                          </a:solidFill>
                          <a:effectLst/>
                          <a:latin typeface="Times New Roman" pitchFamily="18" charset="0"/>
                          <a:cs typeface="Times New Roman" pitchFamily="18" charset="0"/>
                        </a:rPr>
                        <a:t>проходил медицинского осмотра, имеет незалеченные или инфицированные </a:t>
                      </a:r>
                      <a:r>
                        <a:rPr lang="ru-RU" sz="1200" b="0" dirty="0" smtClean="0">
                          <a:solidFill>
                            <a:schemeClr val="tx1"/>
                          </a:solidFill>
                          <a:effectLst/>
                          <a:latin typeface="Times New Roman" pitchFamily="18" charset="0"/>
                          <a:cs typeface="Times New Roman" pitchFamily="18" charset="0"/>
                        </a:rPr>
                        <a:t>раны;</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длительное </a:t>
                      </a:r>
                      <a:r>
                        <a:rPr lang="ru-RU" sz="1200" b="0" dirty="0">
                          <a:solidFill>
                            <a:schemeClr val="tx1"/>
                          </a:solidFill>
                          <a:effectLst/>
                          <a:latin typeface="Times New Roman" pitchFamily="18" charset="0"/>
                          <a:cs typeface="Times New Roman" pitchFamily="18" charset="0"/>
                        </a:rPr>
                        <a:t>время находится на улице без присмотра, особенно в позднее время или во время учебных </a:t>
                      </a:r>
                      <a:r>
                        <a:rPr lang="ru-RU" sz="1200" b="0" dirty="0" smtClean="0">
                          <a:solidFill>
                            <a:schemeClr val="tx1"/>
                          </a:solidFill>
                          <a:effectLst/>
                          <a:latin typeface="Times New Roman" pitchFamily="18" charset="0"/>
                          <a:cs typeface="Times New Roman" pitchFamily="18" charset="0"/>
                        </a:rPr>
                        <a:t>занятий;</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регулярно </a:t>
                      </a:r>
                      <a:r>
                        <a:rPr lang="ru-RU" sz="1200" b="0" dirty="0">
                          <a:solidFill>
                            <a:schemeClr val="tx1"/>
                          </a:solidFill>
                          <a:effectLst/>
                          <a:latin typeface="Times New Roman" pitchFamily="18" charset="0"/>
                          <a:cs typeface="Times New Roman" pitchFamily="18" charset="0"/>
                        </a:rPr>
                        <a:t>находится в компаниях, </a:t>
                      </a:r>
                      <a:r>
                        <a:rPr lang="ru-RU" sz="1200" b="0" dirty="0" smtClean="0">
                          <a:solidFill>
                            <a:schemeClr val="tx1"/>
                          </a:solidFill>
                          <a:effectLst/>
                          <a:latin typeface="Times New Roman" pitchFamily="18" charset="0"/>
                          <a:cs typeface="Times New Roman" pitchFamily="18" charset="0"/>
                        </a:rPr>
                        <a:t>пребывание</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в </a:t>
                      </a:r>
                      <a:r>
                        <a:rPr lang="ru-RU" sz="1200" b="0" dirty="0">
                          <a:solidFill>
                            <a:schemeClr val="tx1"/>
                          </a:solidFill>
                          <a:effectLst/>
                          <a:latin typeface="Times New Roman" pitchFamily="18" charset="0"/>
                          <a:cs typeface="Times New Roman" pitchFamily="18" charset="0"/>
                        </a:rPr>
                        <a:t>которых способствует усвоению асоциальных норм или подвергает опасности его </a:t>
                      </a:r>
                      <a:r>
                        <a:rPr lang="ru-RU" sz="1200" b="0" dirty="0" smtClean="0">
                          <a:solidFill>
                            <a:schemeClr val="tx1"/>
                          </a:solidFill>
                          <a:effectLst/>
                          <a:latin typeface="Times New Roman" pitchFamily="18" charset="0"/>
                          <a:cs typeface="Times New Roman" pitchFamily="18" charset="0"/>
                        </a:rPr>
                        <a:t>здоровье;</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при </a:t>
                      </a:r>
                      <a:r>
                        <a:rPr lang="ru-RU" sz="1200" b="0" dirty="0">
                          <a:solidFill>
                            <a:schemeClr val="tx1"/>
                          </a:solidFill>
                          <a:effectLst/>
                          <a:latin typeface="Times New Roman" pitchFamily="18" charset="0"/>
                          <a:cs typeface="Times New Roman" pitchFamily="18" charset="0"/>
                        </a:rPr>
                        <a:t>расспросе говорит о том, что у него </a:t>
                      </a:r>
                      <a:r>
                        <a:rPr lang="ru-RU" sz="1200" b="0" dirty="0" smtClean="0">
                          <a:solidFill>
                            <a:schemeClr val="tx1"/>
                          </a:solidFill>
                          <a:effectLst/>
                          <a:latin typeface="Times New Roman" pitchFamily="18" charset="0"/>
                          <a:cs typeface="Times New Roman" pitchFamily="18" charset="0"/>
                        </a:rPr>
                        <a:t>нет</a:t>
                      </a:r>
                      <a:r>
                        <a:rPr lang="ru-RU" sz="1200" b="0" baseline="0" dirty="0" smtClean="0">
                          <a:solidFill>
                            <a:schemeClr val="tx1"/>
                          </a:solidFill>
                          <a:effectLst/>
                          <a:latin typeface="Times New Roman" pitchFamily="18" charset="0"/>
                          <a:cs typeface="Times New Roman" pitchFamily="18" charset="0"/>
                        </a:rPr>
                        <a:t> </a:t>
                      </a:r>
                      <a:r>
                        <a:rPr lang="ru-RU" sz="1200" b="0" dirty="0" smtClean="0">
                          <a:solidFill>
                            <a:schemeClr val="tx1"/>
                          </a:solidFill>
                          <a:effectLst/>
                          <a:latin typeface="Times New Roman" pitchFamily="18" charset="0"/>
                          <a:cs typeface="Times New Roman" pitchFamily="18" charset="0"/>
                        </a:rPr>
                        <a:t>дома </a:t>
                      </a:r>
                      <a:r>
                        <a:rPr lang="ru-RU" sz="1200" b="0" dirty="0">
                          <a:solidFill>
                            <a:schemeClr val="tx1"/>
                          </a:solidFill>
                          <a:effectLst/>
                          <a:latin typeface="Times New Roman" pitchFamily="18" charset="0"/>
                          <a:cs typeface="Times New Roman" pitchFamily="18" charset="0"/>
                        </a:rPr>
                        <a:t>или о нем никто не заботится.</a:t>
                      </a:r>
                    </a:p>
                    <a:p>
                      <a:pPr>
                        <a:lnSpc>
                          <a:spcPct val="115000"/>
                        </a:lnSpc>
                        <a:spcAft>
                          <a:spcPts val="0"/>
                        </a:spcAft>
                      </a:pPr>
                      <a:r>
                        <a:rPr lang="ru-RU" sz="1200" b="0" dirty="0">
                          <a:solidFill>
                            <a:schemeClr val="tx1"/>
                          </a:solidFill>
                          <a:effectLst/>
                          <a:latin typeface="Times New Roman" pitchFamily="18" charset="0"/>
                          <a:cs typeface="Times New Roman" pitchFamily="18" charset="0"/>
                        </a:rPr>
                        <a:t> </a:t>
                      </a:r>
                      <a:endParaRPr lang="ru-RU" sz="1200" b="0" dirty="0">
                        <a:solidFill>
                          <a:schemeClr val="tx1"/>
                        </a:solidFill>
                        <a:effectLst/>
                        <a:latin typeface="Times New Roman" pitchFamily="18" charset="0"/>
                        <a:ea typeface="Calibri"/>
                        <a:cs typeface="Times New Roman" pitchFamily="18" charset="0"/>
                      </a:endParaRPr>
                    </a:p>
                  </a:txBody>
                  <a:tcPr marL="24464" marR="24464" marT="0" marB="0">
                    <a:solidFill>
                      <a:schemeClr val="accent1">
                        <a:lumMod val="20000"/>
                        <a:lumOff val="80000"/>
                      </a:schemeClr>
                    </a:solidFill>
                  </a:tcPr>
                </a:tc>
                <a:tc>
                  <a:txBody>
                    <a:bodyPr/>
                    <a:lstStyle/>
                    <a:p>
                      <a:pPr algn="ctr">
                        <a:lnSpc>
                          <a:spcPct val="115000"/>
                        </a:lnSpc>
                        <a:spcAft>
                          <a:spcPts val="0"/>
                        </a:spcAft>
                      </a:pPr>
                      <a:r>
                        <a:rPr lang="ru-RU" sz="1200" b="1" dirty="0">
                          <a:solidFill>
                            <a:schemeClr val="tx1"/>
                          </a:solidFill>
                          <a:effectLst/>
                          <a:latin typeface="Times New Roman" pitchFamily="18" charset="0"/>
                          <a:cs typeface="Times New Roman" pitchFamily="18" charset="0"/>
                        </a:rPr>
                        <a:t>Пренебрежение нуждами ребенка</a:t>
                      </a:r>
                      <a:endParaRPr lang="ru-RU" sz="1200" b="1" dirty="0">
                        <a:solidFill>
                          <a:schemeClr val="tx1"/>
                        </a:solidFill>
                        <a:effectLst/>
                        <a:latin typeface="Times New Roman" pitchFamily="18" charset="0"/>
                        <a:ea typeface="Calibri"/>
                        <a:cs typeface="Times New Roman" pitchFamily="18" charset="0"/>
                      </a:endParaRPr>
                    </a:p>
                  </a:txBody>
                  <a:tcPr marL="24464" marR="24464" marT="0" marB="0">
                    <a:solidFill>
                      <a:schemeClr val="accent1">
                        <a:lumMod val="20000"/>
                        <a:lumOff val="80000"/>
                      </a:schemeClr>
                    </a:solidFill>
                  </a:tcPr>
                </a:tc>
              </a:tr>
              <a:tr h="1050323">
                <a:tc>
                  <a:txBody>
                    <a:bodyPr/>
                    <a:lstStyle/>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беспокойство </a:t>
                      </a:r>
                      <a:r>
                        <a:rPr lang="ru-RU" sz="1200" b="0" dirty="0">
                          <a:solidFill>
                            <a:schemeClr val="tx1"/>
                          </a:solidFill>
                          <a:effectLst/>
                          <a:latin typeface="Times New Roman" pitchFamily="18" charset="0"/>
                          <a:cs typeface="Times New Roman" pitchFamily="18" charset="0"/>
                        </a:rPr>
                        <a:t>или </a:t>
                      </a:r>
                      <a:r>
                        <a:rPr lang="ru-RU" sz="1200" b="0" dirty="0" smtClean="0">
                          <a:solidFill>
                            <a:schemeClr val="tx1"/>
                          </a:solidFill>
                          <a:effectLst/>
                          <a:latin typeface="Times New Roman" pitchFamily="18" charset="0"/>
                          <a:cs typeface="Times New Roman" pitchFamily="18" charset="0"/>
                        </a:rPr>
                        <a:t>тревожность;</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нарушение сна;</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длительно </a:t>
                      </a:r>
                      <a:r>
                        <a:rPr lang="ru-RU" sz="1200" b="0" dirty="0">
                          <a:solidFill>
                            <a:schemeClr val="tx1"/>
                          </a:solidFill>
                          <a:effectLst/>
                          <a:latin typeface="Times New Roman" pitchFamily="18" charset="0"/>
                          <a:cs typeface="Times New Roman" pitchFamily="18" charset="0"/>
                        </a:rPr>
                        <a:t>сохраняющееся подавленное </a:t>
                      </a:r>
                      <a:r>
                        <a:rPr lang="ru-RU" sz="1200" b="0" dirty="0" smtClean="0">
                          <a:solidFill>
                            <a:schemeClr val="tx1"/>
                          </a:solidFill>
                          <a:effectLst/>
                          <a:latin typeface="Times New Roman" pitchFamily="18" charset="0"/>
                          <a:cs typeface="Times New Roman" pitchFamily="18" charset="0"/>
                        </a:rPr>
                        <a:t>состояние;</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склонность </a:t>
                      </a:r>
                      <a:r>
                        <a:rPr lang="ru-RU" sz="1200" b="0" dirty="0">
                          <a:solidFill>
                            <a:schemeClr val="tx1"/>
                          </a:solidFill>
                          <a:effectLst/>
                          <a:latin typeface="Times New Roman" pitchFamily="18" charset="0"/>
                          <a:cs typeface="Times New Roman" pitchFamily="18" charset="0"/>
                        </a:rPr>
                        <a:t>к уединению; </a:t>
                      </a:r>
                      <a:endParaRPr lang="ru-RU" sz="1200" b="0" dirty="0" smtClean="0">
                        <a:solidFill>
                          <a:schemeClr val="tx1"/>
                        </a:solidFill>
                        <a:effectLst/>
                        <a:latin typeface="Times New Roman" pitchFamily="18" charset="0"/>
                        <a:cs typeface="Times New Roman" pitchFamily="18" charset="0"/>
                      </a:endParaRP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агрессивность;</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чрезмерная </a:t>
                      </a:r>
                      <a:r>
                        <a:rPr lang="ru-RU" sz="1200" b="0" dirty="0">
                          <a:solidFill>
                            <a:schemeClr val="tx1"/>
                          </a:solidFill>
                          <a:effectLst/>
                          <a:latin typeface="Times New Roman" pitchFamily="18" charset="0"/>
                          <a:cs typeface="Times New Roman" pitchFamily="18" charset="0"/>
                        </a:rPr>
                        <a:t>уступчивость, заискивающее, угодливое </a:t>
                      </a:r>
                      <a:r>
                        <a:rPr lang="ru-RU" sz="1200" b="0" dirty="0" smtClean="0">
                          <a:solidFill>
                            <a:schemeClr val="tx1"/>
                          </a:solidFill>
                          <a:effectLst/>
                          <a:latin typeface="Times New Roman" pitchFamily="18" charset="0"/>
                          <a:cs typeface="Times New Roman" pitchFamily="18" charset="0"/>
                        </a:rPr>
                        <a:t>поведение;</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угрозы </a:t>
                      </a:r>
                      <a:r>
                        <a:rPr lang="ru-RU" sz="1200" b="0" dirty="0">
                          <a:solidFill>
                            <a:schemeClr val="tx1"/>
                          </a:solidFill>
                          <a:effectLst/>
                          <a:latin typeface="Times New Roman" pitchFamily="18" charset="0"/>
                          <a:cs typeface="Times New Roman" pitchFamily="18" charset="0"/>
                        </a:rPr>
                        <a:t>или попытки </a:t>
                      </a:r>
                      <a:r>
                        <a:rPr lang="ru-RU" sz="1200" b="0" dirty="0" smtClean="0">
                          <a:solidFill>
                            <a:schemeClr val="tx1"/>
                          </a:solidFill>
                          <a:effectLst/>
                          <a:latin typeface="Times New Roman" pitchFamily="18" charset="0"/>
                          <a:cs typeface="Times New Roman" pitchFamily="18" charset="0"/>
                        </a:rPr>
                        <a:t>самоубийства;</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неумение </a:t>
                      </a:r>
                      <a:r>
                        <a:rPr lang="ru-RU" sz="1200" b="0" dirty="0">
                          <a:solidFill>
                            <a:schemeClr val="tx1"/>
                          </a:solidFill>
                          <a:effectLst/>
                          <a:latin typeface="Times New Roman" pitchFamily="18" charset="0"/>
                          <a:cs typeface="Times New Roman" pitchFamily="18" charset="0"/>
                        </a:rPr>
                        <a:t>общаться, налаживать отношения с другими людьми, включая </a:t>
                      </a:r>
                      <a:r>
                        <a:rPr lang="ru-RU" sz="1200" b="0" dirty="0" smtClean="0">
                          <a:solidFill>
                            <a:schemeClr val="tx1"/>
                          </a:solidFill>
                          <a:effectLst/>
                          <a:latin typeface="Times New Roman" pitchFamily="18" charset="0"/>
                          <a:cs typeface="Times New Roman" pitchFamily="18" charset="0"/>
                        </a:rPr>
                        <a:t>сверстников;</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плохая успеваемость;</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низкая самооценка;</a:t>
                      </a:r>
                    </a:p>
                    <a:p>
                      <a:pPr marL="171450" indent="-171450">
                        <a:lnSpc>
                          <a:spcPct val="115000"/>
                        </a:lnSpc>
                        <a:spcAft>
                          <a:spcPts val="0"/>
                        </a:spcAft>
                        <a:buFont typeface="Arial" pitchFamily="34" charset="0"/>
                        <a:buChar char="•"/>
                      </a:pPr>
                      <a:r>
                        <a:rPr lang="ru-RU" sz="1200" b="0" dirty="0" smtClean="0">
                          <a:solidFill>
                            <a:schemeClr val="tx1"/>
                          </a:solidFill>
                          <a:effectLst/>
                          <a:latin typeface="Times New Roman" pitchFamily="18" charset="0"/>
                          <a:cs typeface="Times New Roman" pitchFamily="18" charset="0"/>
                        </a:rPr>
                        <a:t>нарушение </a:t>
                      </a:r>
                      <a:r>
                        <a:rPr lang="ru-RU" sz="1200" b="0" dirty="0">
                          <a:solidFill>
                            <a:schemeClr val="tx1"/>
                          </a:solidFill>
                          <a:effectLst/>
                          <a:latin typeface="Times New Roman" pitchFamily="18" charset="0"/>
                          <a:cs typeface="Times New Roman" pitchFamily="18" charset="0"/>
                        </a:rPr>
                        <a:t>аппетита.</a:t>
                      </a:r>
                      <a:endParaRPr lang="ru-RU" sz="1200" b="0" dirty="0">
                        <a:solidFill>
                          <a:schemeClr val="tx1"/>
                        </a:solidFill>
                        <a:effectLst/>
                        <a:latin typeface="Times New Roman" pitchFamily="18" charset="0"/>
                        <a:ea typeface="Calibri"/>
                        <a:cs typeface="Times New Roman" pitchFamily="18" charset="0"/>
                      </a:endParaRPr>
                    </a:p>
                  </a:txBody>
                  <a:tcPr marL="24464" marR="24464" marT="0" marB="0">
                    <a:solidFill>
                      <a:schemeClr val="accent1">
                        <a:lumMod val="20000"/>
                        <a:lumOff val="80000"/>
                      </a:schemeClr>
                    </a:solidFill>
                  </a:tcPr>
                </a:tc>
                <a:tc>
                  <a:txBody>
                    <a:bodyPr/>
                    <a:lstStyle/>
                    <a:p>
                      <a:pPr algn="ctr">
                        <a:lnSpc>
                          <a:spcPct val="115000"/>
                        </a:lnSpc>
                        <a:spcAft>
                          <a:spcPts val="0"/>
                        </a:spcAft>
                      </a:pPr>
                      <a:r>
                        <a:rPr lang="ru-RU" sz="1200" b="1" dirty="0">
                          <a:solidFill>
                            <a:schemeClr val="tx1"/>
                          </a:solidFill>
                          <a:effectLst/>
                          <a:latin typeface="Times New Roman" pitchFamily="18" charset="0"/>
                          <a:cs typeface="Times New Roman" pitchFamily="18" charset="0"/>
                        </a:rPr>
                        <a:t>Психологическое насилие</a:t>
                      </a:r>
                      <a:endParaRPr lang="ru-RU" sz="1200" b="1" dirty="0">
                        <a:solidFill>
                          <a:schemeClr val="tx1"/>
                        </a:solidFill>
                        <a:effectLst/>
                        <a:latin typeface="Times New Roman" pitchFamily="18" charset="0"/>
                        <a:ea typeface="Calibri"/>
                        <a:cs typeface="Times New Roman" pitchFamily="18" charset="0"/>
                      </a:endParaRPr>
                    </a:p>
                  </a:txBody>
                  <a:tcPr marL="24464" marR="24464"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893608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33407903"/>
              </p:ext>
            </p:extLst>
          </p:nvPr>
        </p:nvGraphicFramePr>
        <p:xfrm>
          <a:off x="1859279" y="943134"/>
          <a:ext cx="8757920" cy="3669506"/>
        </p:xfrm>
        <a:graphic>
          <a:graphicData uri="http://schemas.openxmlformats.org/drawingml/2006/table">
            <a:tbl>
              <a:tblPr firstRow="1" firstCol="1" bandRow="1">
                <a:tableStyleId>{5C22544A-7EE6-4342-B048-85BDC9FD1C3A}</a:tableStyleId>
              </a:tblPr>
              <a:tblGrid>
                <a:gridCol w="5892801"/>
                <a:gridCol w="2865119"/>
              </a:tblGrid>
              <a:tr h="3669506">
                <a:tc>
                  <a:txBody>
                    <a:bodyPr/>
                    <a:lstStyle/>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ребенок </a:t>
                      </a:r>
                      <a:r>
                        <a:rPr lang="ru-RU" sz="1400" b="0" dirty="0">
                          <a:solidFill>
                            <a:schemeClr val="tx1"/>
                          </a:solidFill>
                          <a:effectLst/>
                          <a:latin typeface="Times New Roman" pitchFamily="18" charset="0"/>
                          <a:cs typeface="Times New Roman" pitchFamily="18" charset="0"/>
                        </a:rPr>
                        <a:t>вдруг начинает болеть и не ходит в школу, </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несчастный </a:t>
                      </a:r>
                      <a:r>
                        <a:rPr lang="ru-RU" sz="1400" b="0" dirty="0">
                          <a:solidFill>
                            <a:schemeClr val="tx1"/>
                          </a:solidFill>
                          <a:effectLst/>
                          <a:latin typeface="Times New Roman" pitchFamily="18" charset="0"/>
                          <a:cs typeface="Times New Roman" pitchFamily="18" charset="0"/>
                        </a:rPr>
                        <a:t>внешний вид, </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отсутствие друзей,</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никто </a:t>
                      </a:r>
                      <a:r>
                        <a:rPr lang="ru-RU" sz="1400" b="0" dirty="0">
                          <a:solidFill>
                            <a:schemeClr val="tx1"/>
                          </a:solidFill>
                          <a:effectLst/>
                          <a:latin typeface="Times New Roman" pitchFamily="18" charset="0"/>
                          <a:cs typeface="Times New Roman" pitchFamily="18" charset="0"/>
                        </a:rPr>
                        <a:t>не хочет с ним сидеть за партой, </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постоянный </a:t>
                      </a:r>
                      <a:r>
                        <a:rPr lang="ru-RU" sz="1400" b="0" dirty="0">
                          <a:solidFill>
                            <a:schemeClr val="tx1"/>
                          </a:solidFill>
                          <a:effectLst/>
                          <a:latin typeface="Times New Roman" pitchFamily="18" charset="0"/>
                          <a:cs typeface="Times New Roman" pitchFamily="18" charset="0"/>
                        </a:rPr>
                        <a:t>объект шуток и юмора, снижается </a:t>
                      </a:r>
                      <a:r>
                        <a:rPr lang="ru-RU" sz="1400" b="0" dirty="0" smtClean="0">
                          <a:solidFill>
                            <a:schemeClr val="tx1"/>
                          </a:solidFill>
                          <a:effectLst/>
                          <a:latin typeface="Times New Roman" pitchFamily="18" charset="0"/>
                          <a:cs typeface="Times New Roman" pitchFamily="18" charset="0"/>
                        </a:rPr>
                        <a:t>успеваемость,</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часто </a:t>
                      </a:r>
                      <a:r>
                        <a:rPr lang="ru-RU" sz="1400" b="0" dirty="0">
                          <a:solidFill>
                            <a:schemeClr val="tx1"/>
                          </a:solidFill>
                          <a:effectLst/>
                          <a:latin typeface="Times New Roman" pitchFamily="18" charset="0"/>
                          <a:cs typeface="Times New Roman" pitchFamily="18" charset="0"/>
                        </a:rPr>
                        <a:t>приходит с синяками и </a:t>
                      </a:r>
                      <a:r>
                        <a:rPr lang="ru-RU" sz="1400" b="0" dirty="0" smtClean="0">
                          <a:solidFill>
                            <a:schemeClr val="tx1"/>
                          </a:solidFill>
                          <a:effectLst/>
                          <a:latin typeface="Times New Roman" pitchFamily="18" charset="0"/>
                          <a:cs typeface="Times New Roman" pitchFamily="18" charset="0"/>
                        </a:rPr>
                        <a:t>подранными</a:t>
                      </a:r>
                      <a:r>
                        <a:rPr lang="ru-RU" sz="1200" b="0" baseline="0" dirty="0" smtClean="0">
                          <a:solidFill>
                            <a:schemeClr val="tx1"/>
                          </a:solidFill>
                          <a:effectLst/>
                          <a:latin typeface="Times New Roman" pitchFamily="18" charset="0"/>
                          <a:cs typeface="Times New Roman" pitchFamily="18" charset="0"/>
                        </a:rPr>
                        <a:t> </a:t>
                      </a:r>
                      <a:r>
                        <a:rPr lang="ru-RU" sz="1400" b="0" dirty="0" smtClean="0">
                          <a:solidFill>
                            <a:schemeClr val="tx1"/>
                          </a:solidFill>
                          <a:effectLst/>
                          <a:latin typeface="Times New Roman" pitchFamily="18" charset="0"/>
                          <a:cs typeface="Times New Roman" pitchFamily="18" charset="0"/>
                        </a:rPr>
                        <a:t>вещами</a:t>
                      </a:r>
                      <a:r>
                        <a:rPr lang="ru-RU" sz="1400" b="0" dirty="0">
                          <a:solidFill>
                            <a:schemeClr val="tx1"/>
                          </a:solidFill>
                          <a:effectLst/>
                          <a:latin typeface="Times New Roman" pitchFamily="18" charset="0"/>
                          <a:cs typeface="Times New Roman" pitchFamily="18" charset="0"/>
                        </a:rPr>
                        <a:t>, </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ребенка </a:t>
                      </a:r>
                      <a:r>
                        <a:rPr lang="ru-RU" sz="1400" b="0" dirty="0">
                          <a:solidFill>
                            <a:schemeClr val="tx1"/>
                          </a:solidFill>
                          <a:effectLst/>
                          <a:latin typeface="Times New Roman" pitchFamily="18" charset="0"/>
                          <a:cs typeface="Times New Roman" pitchFamily="18" charset="0"/>
                        </a:rPr>
                        <a:t>не зовут на дни рождения и к </a:t>
                      </a:r>
                      <a:r>
                        <a:rPr lang="ru-RU" sz="1400" b="0" dirty="0" smtClean="0">
                          <a:solidFill>
                            <a:schemeClr val="tx1"/>
                          </a:solidFill>
                          <a:effectLst/>
                          <a:latin typeface="Times New Roman" pitchFamily="18" charset="0"/>
                          <a:cs typeface="Times New Roman" pitchFamily="18" charset="0"/>
                        </a:rPr>
                        <a:t>нему</a:t>
                      </a:r>
                      <a:r>
                        <a:rPr lang="ru-RU" sz="1200" b="0" baseline="0" dirty="0" smtClean="0">
                          <a:solidFill>
                            <a:schemeClr val="tx1"/>
                          </a:solidFill>
                          <a:effectLst/>
                          <a:latin typeface="Times New Roman" pitchFamily="18" charset="0"/>
                          <a:cs typeface="Times New Roman" pitchFamily="18" charset="0"/>
                        </a:rPr>
                        <a:t> </a:t>
                      </a:r>
                      <a:r>
                        <a:rPr lang="ru-RU" sz="1400" b="0" dirty="0" smtClean="0">
                          <a:solidFill>
                            <a:schemeClr val="tx1"/>
                          </a:solidFill>
                          <a:effectLst/>
                          <a:latin typeface="Times New Roman" pitchFamily="18" charset="0"/>
                          <a:cs typeface="Times New Roman" pitchFamily="18" charset="0"/>
                        </a:rPr>
                        <a:t>никто </a:t>
                      </a:r>
                      <a:r>
                        <a:rPr lang="ru-RU" sz="1400" b="0" dirty="0">
                          <a:solidFill>
                            <a:schemeClr val="tx1"/>
                          </a:solidFill>
                          <a:effectLst/>
                          <a:latin typeface="Times New Roman" pitchFamily="18" charset="0"/>
                          <a:cs typeface="Times New Roman" pitchFamily="18" charset="0"/>
                        </a:rPr>
                        <a:t>не </a:t>
                      </a:r>
                      <a:r>
                        <a:rPr lang="ru-RU" sz="1400" b="0" dirty="0" smtClean="0">
                          <a:solidFill>
                            <a:schemeClr val="tx1"/>
                          </a:solidFill>
                          <a:effectLst/>
                          <a:latin typeface="Times New Roman" pitchFamily="18" charset="0"/>
                          <a:cs typeface="Times New Roman" pitchFamily="18" charset="0"/>
                        </a:rPr>
                        <a:t>приходит,</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ребенок </a:t>
                      </a:r>
                      <a:r>
                        <a:rPr lang="ru-RU" sz="1400" b="0" dirty="0">
                          <a:solidFill>
                            <a:schemeClr val="tx1"/>
                          </a:solidFill>
                          <a:effectLst/>
                          <a:latin typeface="Times New Roman" pitchFamily="18" charset="0"/>
                          <a:cs typeface="Times New Roman" pitchFamily="18" charset="0"/>
                        </a:rPr>
                        <a:t>говорит, что ему не у кого </a:t>
                      </a:r>
                      <a:r>
                        <a:rPr lang="ru-RU" sz="1400" b="0" dirty="0" smtClean="0">
                          <a:solidFill>
                            <a:schemeClr val="tx1"/>
                          </a:solidFill>
                          <a:effectLst/>
                          <a:latin typeface="Times New Roman" pitchFamily="18" charset="0"/>
                          <a:cs typeface="Times New Roman" pitchFamily="18" charset="0"/>
                        </a:rPr>
                        <a:t>спросить</a:t>
                      </a:r>
                      <a:r>
                        <a:rPr lang="ru-RU" sz="1200" b="0" baseline="0" dirty="0" smtClean="0">
                          <a:solidFill>
                            <a:schemeClr val="tx1"/>
                          </a:solidFill>
                          <a:effectLst/>
                          <a:latin typeface="Times New Roman" pitchFamily="18" charset="0"/>
                          <a:cs typeface="Times New Roman" pitchFamily="18" charset="0"/>
                        </a:rPr>
                        <a:t> </a:t>
                      </a:r>
                      <a:r>
                        <a:rPr lang="ru-RU" sz="1400" b="0" dirty="0" smtClean="0">
                          <a:solidFill>
                            <a:schemeClr val="tx1"/>
                          </a:solidFill>
                          <a:effectLst/>
                          <a:latin typeface="Times New Roman" pitchFamily="18" charset="0"/>
                          <a:cs typeface="Times New Roman" pitchFamily="18" charset="0"/>
                        </a:rPr>
                        <a:t>домашнее задание,</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на </a:t>
                      </a:r>
                      <a:r>
                        <a:rPr lang="ru-RU" sz="1400" b="0" dirty="0">
                          <a:solidFill>
                            <a:schemeClr val="tx1"/>
                          </a:solidFill>
                          <a:effectLst/>
                          <a:latin typeface="Times New Roman" pitchFamily="18" charset="0"/>
                          <a:cs typeface="Times New Roman" pitchFamily="18" charset="0"/>
                        </a:rPr>
                        <a:t>соревнованиях дети говорят «только не </a:t>
                      </a:r>
                      <a:r>
                        <a:rPr lang="ru-RU" sz="1400" b="0" dirty="0" smtClean="0">
                          <a:solidFill>
                            <a:schemeClr val="tx1"/>
                          </a:solidFill>
                          <a:effectLst/>
                          <a:latin typeface="Times New Roman" pitchFamily="18" charset="0"/>
                          <a:cs typeface="Times New Roman" pitchFamily="18" charset="0"/>
                        </a:rPr>
                        <a:t>с</a:t>
                      </a:r>
                      <a:r>
                        <a:rPr lang="ru-RU" sz="1200" b="0" baseline="0" dirty="0" smtClean="0">
                          <a:solidFill>
                            <a:schemeClr val="tx1"/>
                          </a:solidFill>
                          <a:effectLst/>
                          <a:latin typeface="Times New Roman" pitchFamily="18" charset="0"/>
                          <a:cs typeface="Times New Roman" pitchFamily="18" charset="0"/>
                        </a:rPr>
                        <a:t> </a:t>
                      </a:r>
                      <a:r>
                        <a:rPr lang="ru-RU" sz="1400" b="0" dirty="0" smtClean="0">
                          <a:solidFill>
                            <a:schemeClr val="tx1"/>
                          </a:solidFill>
                          <a:effectLst/>
                          <a:latin typeface="Times New Roman" pitchFamily="18" charset="0"/>
                          <a:cs typeface="Times New Roman" pitchFamily="18" charset="0"/>
                        </a:rPr>
                        <a:t>ним</a:t>
                      </a:r>
                      <a:r>
                        <a:rPr lang="ru-RU" sz="1400" b="0" dirty="0">
                          <a:solidFill>
                            <a:schemeClr val="tx1"/>
                          </a:solidFill>
                          <a:effectLst/>
                          <a:latin typeface="Times New Roman" pitchFamily="18" charset="0"/>
                          <a:cs typeface="Times New Roman" pitchFamily="18" charset="0"/>
                        </a:rPr>
                        <a:t>!», </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часто </a:t>
                      </a:r>
                      <a:r>
                        <a:rPr lang="ru-RU" sz="1400" b="0" dirty="0">
                          <a:solidFill>
                            <a:schemeClr val="tx1"/>
                          </a:solidFill>
                          <a:effectLst/>
                          <a:latin typeface="Times New Roman" pitchFamily="18" charset="0"/>
                          <a:cs typeface="Times New Roman" pitchFamily="18" charset="0"/>
                        </a:rPr>
                        <a:t>проводит время дома в </a:t>
                      </a:r>
                      <a:r>
                        <a:rPr lang="ru-RU" sz="1400" b="0" dirty="0" smtClean="0">
                          <a:solidFill>
                            <a:schemeClr val="tx1"/>
                          </a:solidFill>
                          <a:effectLst/>
                          <a:latin typeface="Times New Roman" pitchFamily="18" charset="0"/>
                          <a:cs typeface="Times New Roman" pitchFamily="18" charset="0"/>
                        </a:rPr>
                        <a:t>одиночестве,</a:t>
                      </a:r>
                      <a:r>
                        <a:rPr lang="ru-RU" sz="1200" b="0" baseline="0" dirty="0" smtClean="0">
                          <a:solidFill>
                            <a:schemeClr val="tx1"/>
                          </a:solidFill>
                          <a:effectLst/>
                          <a:latin typeface="Times New Roman" pitchFamily="18" charset="0"/>
                          <a:cs typeface="Times New Roman" pitchFamily="18" charset="0"/>
                        </a:rPr>
                        <a:t> </a:t>
                      </a: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никогда </a:t>
                      </a:r>
                      <a:r>
                        <a:rPr lang="ru-RU" sz="1400" b="0" dirty="0">
                          <a:solidFill>
                            <a:schemeClr val="tx1"/>
                          </a:solidFill>
                          <a:effectLst/>
                          <a:latin typeface="Times New Roman" pitchFamily="18" charset="0"/>
                          <a:cs typeface="Times New Roman" pitchFamily="18" charset="0"/>
                        </a:rPr>
                        <a:t>не приводит домой </a:t>
                      </a:r>
                      <a:r>
                        <a:rPr lang="ru-RU" sz="1400" b="0" dirty="0" smtClean="0">
                          <a:solidFill>
                            <a:schemeClr val="tx1"/>
                          </a:solidFill>
                          <a:effectLst/>
                          <a:latin typeface="Times New Roman" pitchFamily="18" charset="0"/>
                          <a:cs typeface="Times New Roman" pitchFamily="18" charset="0"/>
                        </a:rPr>
                        <a:t>друзей,</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выбирает </a:t>
                      </a:r>
                      <a:r>
                        <a:rPr lang="ru-RU" sz="1400" b="0" dirty="0">
                          <a:solidFill>
                            <a:schemeClr val="tx1"/>
                          </a:solidFill>
                          <a:effectLst/>
                          <a:latin typeface="Times New Roman" pitchFamily="18" charset="0"/>
                          <a:cs typeface="Times New Roman" pitchFamily="18" charset="0"/>
                        </a:rPr>
                        <a:t>длинный и неудобный путь в школу, </a:t>
                      </a:r>
                      <a:endParaRPr lang="ru-RU" sz="1200" b="0" dirty="0" smtClean="0">
                        <a:solidFill>
                          <a:schemeClr val="tx1"/>
                        </a:solidFill>
                        <a:effectLst/>
                        <a:latin typeface="Times New Roman" pitchFamily="18" charset="0"/>
                        <a:cs typeface="Times New Roman" pitchFamily="18" charset="0"/>
                      </a:endParaRPr>
                    </a:p>
                    <a:p>
                      <a:pPr marL="285750" indent="-285750">
                        <a:lnSpc>
                          <a:spcPct val="115000"/>
                        </a:lnSpc>
                        <a:spcAft>
                          <a:spcPts val="0"/>
                        </a:spcAft>
                        <a:buFont typeface="Arial" pitchFamily="34" charset="0"/>
                        <a:buChar char="•"/>
                      </a:pPr>
                      <a:r>
                        <a:rPr lang="ru-RU" sz="1400" b="0" dirty="0" smtClean="0">
                          <a:solidFill>
                            <a:schemeClr val="tx1"/>
                          </a:solidFill>
                          <a:effectLst/>
                          <a:latin typeface="Times New Roman" pitchFamily="18" charset="0"/>
                          <a:cs typeface="Times New Roman" pitchFamily="18" charset="0"/>
                        </a:rPr>
                        <a:t>крадет </a:t>
                      </a:r>
                      <a:r>
                        <a:rPr lang="ru-RU" sz="1400" b="0" dirty="0">
                          <a:solidFill>
                            <a:schemeClr val="tx1"/>
                          </a:solidFill>
                          <a:effectLst/>
                          <a:latin typeface="Times New Roman" pitchFamily="18" charset="0"/>
                          <a:cs typeface="Times New Roman" pitchFamily="18" charset="0"/>
                        </a:rPr>
                        <a:t>деньги у родителей (</a:t>
                      </a:r>
                      <a:r>
                        <a:rPr lang="ru-RU" sz="1400" b="0" dirty="0" err="1" smtClean="0">
                          <a:solidFill>
                            <a:schemeClr val="tx1"/>
                          </a:solidFill>
                          <a:effectLst/>
                          <a:latin typeface="Times New Roman" pitchFamily="18" charset="0"/>
                          <a:cs typeface="Times New Roman" pitchFamily="18" charset="0"/>
                        </a:rPr>
                        <a:t>зконных</a:t>
                      </a:r>
                      <a:r>
                        <a:rPr lang="ru-RU" sz="1200" b="0" baseline="0" dirty="0" smtClean="0">
                          <a:solidFill>
                            <a:schemeClr val="tx1"/>
                          </a:solidFill>
                          <a:effectLst/>
                          <a:latin typeface="Times New Roman" pitchFamily="18" charset="0"/>
                          <a:cs typeface="Times New Roman" pitchFamily="18" charset="0"/>
                        </a:rPr>
                        <a:t> </a:t>
                      </a:r>
                      <a:r>
                        <a:rPr lang="ru-RU" sz="1400" b="0" dirty="0" smtClean="0">
                          <a:solidFill>
                            <a:schemeClr val="tx1"/>
                          </a:solidFill>
                          <a:effectLst/>
                          <a:latin typeface="Times New Roman" pitchFamily="18" charset="0"/>
                          <a:cs typeface="Times New Roman" pitchFamily="18" charset="0"/>
                        </a:rPr>
                        <a:t>представителей</a:t>
                      </a:r>
                      <a:r>
                        <a:rPr lang="ru-RU" sz="1400" b="0" dirty="0">
                          <a:solidFill>
                            <a:schemeClr val="tx1"/>
                          </a:solidFill>
                          <a:effectLst/>
                          <a:latin typeface="Times New Roman" pitchFamily="18" charset="0"/>
                          <a:cs typeface="Times New Roman" pitchFamily="18" charset="0"/>
                        </a:rPr>
                        <a:t>) чтобы раздавать.</a:t>
                      </a:r>
                      <a:endParaRPr lang="ru-RU" sz="1200" b="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dirty="0" err="1">
                          <a:solidFill>
                            <a:schemeClr val="tx1"/>
                          </a:solidFill>
                          <a:effectLst/>
                          <a:latin typeface="Times New Roman" pitchFamily="18" charset="0"/>
                          <a:cs typeface="Times New Roman" pitchFamily="18" charset="0"/>
                        </a:rPr>
                        <a:t>Буллинг</a:t>
                      </a:r>
                      <a:endParaRPr lang="ru-RU" sz="1200" dirty="0">
                        <a:solidFill>
                          <a:schemeClr val="tx1"/>
                        </a:solidFill>
                        <a:effectLst/>
                        <a:latin typeface="Times New Roman" pitchFamily="18" charset="0"/>
                        <a:ea typeface="Calibri"/>
                        <a:cs typeface="Times New Roman" pitchFamily="18" charset="0"/>
                      </a:endParaRP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424950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49680" y="580348"/>
            <a:ext cx="9723120" cy="5139869"/>
          </a:xfrm>
          <a:prstGeom prst="rect">
            <a:avLst/>
          </a:prstGeom>
        </p:spPr>
        <p:txBody>
          <a:bodyPr wrap="square">
            <a:spAutoFit/>
          </a:bodyPr>
          <a:lstStyle/>
          <a:p>
            <a:pPr algn="just"/>
            <a:r>
              <a:rPr lang="ru-RU" dirty="0" smtClean="0">
                <a:latin typeface="Times New Roman" pitchFamily="18" charset="0"/>
                <a:cs typeface="Times New Roman" pitchFamily="18" charset="0"/>
              </a:rPr>
              <a:t>И так</a:t>
            </a:r>
            <a:r>
              <a:rPr lang="ru-RU" dirty="0" smtClean="0">
                <a:latin typeface="Times New Roman" pitchFamily="18" charset="0"/>
                <a:cs typeface="Times New Roman" pitchFamily="18" charset="0"/>
              </a:rPr>
              <a:t>:</a:t>
            </a:r>
          </a:p>
          <a:p>
            <a:pPr algn="just"/>
            <a:endParaRPr lang="ru-RU" sz="2000" dirty="0" smtClean="0">
              <a:latin typeface="Times New Roman" pitchFamily="18" charset="0"/>
              <a:cs typeface="Times New Roman" pitchFamily="18" charset="0"/>
            </a:endParaRPr>
          </a:p>
          <a:p>
            <a:pPr marL="342900" indent="-342900" algn="just">
              <a:buAutoNum type="arabicPeriod"/>
            </a:pPr>
            <a:r>
              <a:rPr lang="ru-RU" dirty="0" smtClean="0">
                <a:latin typeface="Times New Roman" pitchFamily="18" charset="0"/>
                <a:cs typeface="Times New Roman" pitchFamily="18" charset="0"/>
              </a:rPr>
              <a:t>Есть ли у ребенка опыт проживания в семье, где его любили.</a:t>
            </a:r>
          </a:p>
          <a:p>
            <a:pPr marL="342900" indent="-342900" algn="just">
              <a:buAutoNum type="arabicPeriod"/>
            </a:pPr>
            <a:r>
              <a:rPr lang="ru-RU" dirty="0" smtClean="0">
                <a:latin typeface="Times New Roman" pitchFamily="18" charset="0"/>
                <a:cs typeface="Times New Roman" pitchFamily="18" charset="0"/>
              </a:rPr>
              <a:t>В каком возрасте (на каком этапе)ребенок бы </a:t>
            </a:r>
            <a:r>
              <a:rPr lang="ru-RU" dirty="0" smtClean="0">
                <a:latin typeface="Times New Roman" pitchFamily="18" charset="0"/>
                <a:cs typeface="Times New Roman" pitchFamily="18" charset="0"/>
              </a:rPr>
              <a:t>сепарирован </a:t>
            </a:r>
            <a:r>
              <a:rPr lang="ru-RU" dirty="0" smtClean="0">
                <a:latin typeface="Times New Roman" pitchFamily="18" charset="0"/>
                <a:cs typeface="Times New Roman" pitchFamily="18" charset="0"/>
              </a:rPr>
              <a:t>от родных.</a:t>
            </a:r>
          </a:p>
          <a:p>
            <a:pPr marL="342900" indent="-342900" algn="just">
              <a:buAutoNum type="arabicPeriod"/>
            </a:pPr>
            <a:r>
              <a:rPr lang="ru-RU" dirty="0" smtClean="0">
                <a:latin typeface="Times New Roman" pitchFamily="18" charset="0"/>
                <a:cs typeface="Times New Roman" pitchFamily="18" charset="0"/>
              </a:rPr>
              <a:t>Какой тип привязанности доминирует у ребенка.</a:t>
            </a:r>
          </a:p>
          <a:p>
            <a:pPr marL="342900" indent="-342900" algn="just">
              <a:buAutoNum type="arabicPeriod"/>
            </a:pPr>
            <a:r>
              <a:rPr lang="ru-RU" dirty="0" smtClean="0">
                <a:latin typeface="Times New Roman" pitchFamily="18" charset="0"/>
                <a:cs typeface="Times New Roman" pitchFamily="18" charset="0"/>
              </a:rPr>
              <a:t>Если вы не </a:t>
            </a:r>
            <a:r>
              <a:rPr lang="ru-RU" dirty="0" smtClean="0">
                <a:latin typeface="Times New Roman" pitchFamily="18" charset="0"/>
                <a:cs typeface="Times New Roman" pitchFamily="18" charset="0"/>
              </a:rPr>
              <a:t>уверены </a:t>
            </a:r>
            <a:r>
              <a:rPr lang="ru-RU" dirty="0" smtClean="0">
                <a:latin typeface="Times New Roman" pitchFamily="18" charset="0"/>
                <a:cs typeface="Times New Roman" pitchFamily="18" charset="0"/>
              </a:rPr>
              <a:t>и не можете определить уровень привязанности, запускайте формирование всех уровней, делая акцент на «нижних </a:t>
            </a:r>
            <a:r>
              <a:rPr lang="ru-RU" dirty="0" smtClean="0">
                <a:latin typeface="Times New Roman" pitchFamily="18" charset="0"/>
                <a:cs typeface="Times New Roman" pitchFamily="18" charset="0"/>
              </a:rPr>
              <a:t>этажах».</a:t>
            </a:r>
            <a:endParaRPr lang="ru-RU" dirty="0" smtClean="0">
              <a:latin typeface="Times New Roman" pitchFamily="18" charset="0"/>
              <a:cs typeface="Times New Roman" pitchFamily="18" charset="0"/>
            </a:endParaRPr>
          </a:p>
          <a:p>
            <a:pPr marL="342900" indent="-342900" algn="just">
              <a:buAutoNum type="arabicPeriod"/>
            </a:pPr>
            <a:r>
              <a:rPr lang="ru-RU" dirty="0" smtClean="0">
                <a:latin typeface="Times New Roman" pitchFamily="18" charset="0"/>
                <a:cs typeface="Times New Roman" pitchFamily="18" charset="0"/>
              </a:rPr>
              <a:t>Главное условие для нормальных </a:t>
            </a:r>
            <a:r>
              <a:rPr lang="ru-RU" dirty="0" smtClean="0">
                <a:latin typeface="Times New Roman" pitchFamily="18" charset="0"/>
                <a:cs typeface="Times New Roman" pitchFamily="18" charset="0"/>
              </a:rPr>
              <a:t>отношений - </a:t>
            </a:r>
            <a:r>
              <a:rPr lang="ru-RU" dirty="0" smtClean="0">
                <a:latin typeface="Times New Roman" pitchFamily="18" charset="0"/>
                <a:cs typeface="Times New Roman" pitchFamily="18" charset="0"/>
              </a:rPr>
              <a:t>безопасность и стабильность (доверие).</a:t>
            </a:r>
          </a:p>
          <a:p>
            <a:pPr marL="342900" indent="-342900" algn="just">
              <a:buAutoNum type="arabicPeriod"/>
            </a:pPr>
            <a:r>
              <a:rPr lang="ru-RU" dirty="0" smtClean="0">
                <a:latin typeface="Times New Roman" pitchFamily="18" charset="0"/>
                <a:cs typeface="Times New Roman" pitchFamily="18" charset="0"/>
              </a:rPr>
              <a:t>Советуйте родителям организовывать</a:t>
            </a:r>
            <a:r>
              <a:rPr lang="ru-RU" dirty="0" smtClean="0">
                <a:latin typeface="Times New Roman" pitchFamily="18" charset="0"/>
                <a:cs typeface="Times New Roman" pitchFamily="18" charset="0"/>
              </a:rPr>
              <a:t> игру </a:t>
            </a:r>
            <a:r>
              <a:rPr lang="ru-RU" dirty="0" smtClean="0">
                <a:latin typeface="Times New Roman" pitchFamily="18" charset="0"/>
                <a:cs typeface="Times New Roman" pitchFamily="18" charset="0"/>
              </a:rPr>
              <a:t>с ребенком (больше играйте).</a:t>
            </a:r>
          </a:p>
          <a:p>
            <a:pPr marL="342900" indent="-342900" algn="just">
              <a:buAutoNum type="arabicPeriod"/>
            </a:pPr>
            <a:r>
              <a:rPr lang="ru-RU" dirty="0" smtClean="0">
                <a:latin typeface="Times New Roman" pitchFamily="18" charset="0"/>
                <a:cs typeface="Times New Roman" pitchFamily="18" charset="0"/>
              </a:rPr>
              <a:t>Анализируйте </a:t>
            </a:r>
            <a:r>
              <a:rPr lang="ru-RU" dirty="0" smtClean="0">
                <a:latin typeface="Times New Roman" pitchFamily="18" charset="0"/>
                <a:cs typeface="Times New Roman" pitchFamily="18" charset="0"/>
              </a:rPr>
              <a:t>вместе с родителям поступки </a:t>
            </a:r>
            <a:r>
              <a:rPr lang="ru-RU" dirty="0" smtClean="0">
                <a:latin typeface="Times New Roman" pitchFamily="18" charset="0"/>
                <a:cs typeface="Times New Roman" pitchFamily="18" charset="0"/>
              </a:rPr>
              <a:t>ребенка, определяйте истинные его потребности и ищите способ их приемлемо </a:t>
            </a:r>
            <a:r>
              <a:rPr lang="ru-RU" dirty="0" smtClean="0">
                <a:latin typeface="Times New Roman" pitchFamily="18" charset="0"/>
                <a:cs typeface="Times New Roman" pitchFamily="18" charset="0"/>
              </a:rPr>
              <a:t>удовлетворять</a:t>
            </a:r>
            <a:r>
              <a:rPr lang="ru-RU" dirty="0" smtClean="0">
                <a:latin typeface="Times New Roman" pitchFamily="18" charset="0"/>
                <a:cs typeface="Times New Roman" pitchFamily="18" charset="0"/>
              </a:rPr>
              <a:t>.</a:t>
            </a:r>
          </a:p>
          <a:p>
            <a:pPr marL="342900" indent="-342900" algn="just">
              <a:buAutoNum type="arabicPeriod"/>
            </a:pPr>
            <a:r>
              <a:rPr lang="ru-RU" dirty="0" smtClean="0">
                <a:latin typeface="Times New Roman" pitchFamily="18" charset="0"/>
                <a:cs typeface="Times New Roman" pitchFamily="18" charset="0"/>
              </a:rPr>
              <a:t>Ориентируйте родителей на то, что циклов  </a:t>
            </a:r>
            <a:r>
              <a:rPr lang="ru-RU" dirty="0" smtClean="0">
                <a:latin typeface="Times New Roman" pitchFamily="18" charset="0"/>
                <a:cs typeface="Times New Roman" pitchFamily="18" charset="0"/>
              </a:rPr>
              <a:t>удовлетворения потребностей ребенка должно быть очень много.</a:t>
            </a:r>
          </a:p>
          <a:p>
            <a:pPr marL="342900" indent="-342900" algn="just">
              <a:buAutoNum type="arabicPeriod"/>
            </a:pPr>
            <a:r>
              <a:rPr lang="ru-RU" dirty="0" smtClean="0">
                <a:latin typeface="Times New Roman" pitchFamily="18" charset="0"/>
                <a:cs typeface="Times New Roman" pitchFamily="18" charset="0"/>
              </a:rPr>
              <a:t>«Держать крепко, но не давить».</a:t>
            </a:r>
          </a:p>
          <a:p>
            <a:pPr marL="342900" indent="-342900" algn="just">
              <a:buAutoNum type="arabicPeriod"/>
            </a:pPr>
            <a:r>
              <a:rPr lang="ru-RU" dirty="0" smtClean="0">
                <a:latin typeface="Times New Roman" pitchFamily="18" charset="0"/>
                <a:cs typeface="Times New Roman" pitchFamily="18" charset="0"/>
              </a:rPr>
              <a:t>Напоминайте родителям, что совесть </a:t>
            </a:r>
            <a:r>
              <a:rPr lang="ru-RU" dirty="0" smtClean="0">
                <a:latin typeface="Times New Roman" pitchFamily="18" charset="0"/>
                <a:cs typeface="Times New Roman" pitchFamily="18" charset="0"/>
              </a:rPr>
              <a:t>и стыд возникают после того, как в жизни ребенка появляется человек, перед которым совестно и стыдно.</a:t>
            </a:r>
          </a:p>
          <a:p>
            <a:pPr marL="342900" indent="-342900" algn="just">
              <a:buAutoNum type="arabicPeriod"/>
            </a:pPr>
            <a:r>
              <a:rPr lang="ru-RU" dirty="0" smtClean="0">
                <a:latin typeface="Times New Roman" pitchFamily="18" charset="0"/>
                <a:cs typeface="Times New Roman" pitchFamily="18" charset="0"/>
              </a:rPr>
              <a:t>Ищите специалистов  и посредников которые помогут разрядить обстановку .</a:t>
            </a:r>
          </a:p>
          <a:p>
            <a:endParaRPr lang="ru-RU" dirty="0" smtClean="0"/>
          </a:p>
        </p:txBody>
      </p:sp>
    </p:spTree>
    <p:extLst>
      <p:ext uri="{BB962C8B-B14F-4D97-AF65-F5344CB8AC3E}">
        <p14:creationId xmlns:p14="http://schemas.microsoft.com/office/powerpoint/2010/main" val="266050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4200" y="825499"/>
            <a:ext cx="6921500" cy="4708981"/>
          </a:xfrm>
          <a:prstGeom prst="rect">
            <a:avLst/>
          </a:prstGeom>
        </p:spPr>
        <p:txBody>
          <a:bodyPr wrap="square">
            <a:spAutoFit/>
          </a:bodyPr>
          <a:lstStyle/>
          <a:p>
            <a:pPr algn="just">
              <a:lnSpc>
                <a:spcPct val="150000"/>
              </a:lnSpc>
            </a:pPr>
            <a:r>
              <a:rPr lang="ru-RU" sz="2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При оценке </a:t>
            </a:r>
            <a:r>
              <a:rPr lang="ru-RU" dirty="0">
                <a:latin typeface="Times New Roman" pitchFamily="18" charset="0"/>
                <a:cs typeface="Times New Roman" pitchFamily="18" charset="0"/>
              </a:rPr>
              <a:t>того, относится ли конкретный случай к жестокому обращению и </a:t>
            </a:r>
            <a:r>
              <a:rPr lang="ru-RU" dirty="0" smtClean="0">
                <a:latin typeface="Times New Roman" pitchFamily="18" charset="0"/>
                <a:cs typeface="Times New Roman" pitchFamily="18" charset="0"/>
              </a:rPr>
              <a:t>с целью определения </a:t>
            </a:r>
            <a:r>
              <a:rPr lang="ru-RU" dirty="0">
                <a:latin typeface="Times New Roman" pitchFamily="18" charset="0"/>
                <a:cs typeface="Times New Roman" pitchFamily="18" charset="0"/>
              </a:rPr>
              <a:t>степени его  серьезности, учитываются следующие факторы: </a:t>
            </a:r>
          </a:p>
          <a:p>
            <a:pPr marL="342900" lvl="0" indent="-342900" algn="just">
              <a:lnSpc>
                <a:spcPct val="150000"/>
              </a:lnSpc>
              <a:buFont typeface="Wingdings" pitchFamily="2" charset="2"/>
              <a:buChar char="q"/>
            </a:pPr>
            <a:r>
              <a:rPr lang="ru-RU" dirty="0">
                <a:latin typeface="Times New Roman" pitchFamily="18" charset="0"/>
                <a:cs typeface="Times New Roman" pitchFamily="18" charset="0"/>
              </a:rPr>
              <a:t>тяжесть воздействия, в том числе психологического; </a:t>
            </a:r>
          </a:p>
          <a:p>
            <a:pPr marL="342900" lvl="0" indent="-342900" algn="just">
              <a:lnSpc>
                <a:spcPct val="150000"/>
              </a:lnSpc>
              <a:buFont typeface="Wingdings" pitchFamily="2" charset="2"/>
              <a:buChar char="q"/>
            </a:pPr>
            <a:r>
              <a:rPr lang="ru-RU" dirty="0" smtClean="0">
                <a:latin typeface="Times New Roman" pitchFamily="18" charset="0"/>
                <a:cs typeface="Times New Roman" pitchFamily="18" charset="0"/>
              </a:rPr>
              <a:t>частота </a:t>
            </a:r>
            <a:r>
              <a:rPr lang="ru-RU" dirty="0">
                <a:latin typeface="Times New Roman" pitchFamily="18" charset="0"/>
                <a:cs typeface="Times New Roman" pitchFamily="18" charset="0"/>
              </a:rPr>
              <a:t>(не </a:t>
            </a:r>
            <a:r>
              <a:rPr lang="ru-RU" dirty="0" smtClean="0">
                <a:latin typeface="Times New Roman" pitchFamily="18" charset="0"/>
                <a:cs typeface="Times New Roman" pitchFamily="18" charset="0"/>
              </a:rPr>
              <a:t>сильное, </a:t>
            </a:r>
            <a:r>
              <a:rPr lang="ru-RU" dirty="0">
                <a:latin typeface="Times New Roman" pitchFamily="18" charset="0"/>
                <a:cs typeface="Times New Roman" pitchFamily="18" charset="0"/>
              </a:rPr>
              <a:t>но постоянное жестокое </a:t>
            </a:r>
            <a:r>
              <a:rPr lang="ru-RU" dirty="0" smtClean="0">
                <a:latin typeface="Times New Roman" pitchFamily="18" charset="0"/>
                <a:cs typeface="Times New Roman" pitchFamily="18" charset="0"/>
              </a:rPr>
              <a:t>обращение, например); </a:t>
            </a:r>
            <a:endParaRPr lang="ru-RU" dirty="0">
              <a:latin typeface="Times New Roman" pitchFamily="18" charset="0"/>
              <a:cs typeface="Times New Roman" pitchFamily="18" charset="0"/>
            </a:endParaRPr>
          </a:p>
          <a:p>
            <a:pPr marL="342900" lvl="0" indent="-342900" algn="just">
              <a:lnSpc>
                <a:spcPct val="150000"/>
              </a:lnSpc>
              <a:buFont typeface="Wingdings" pitchFamily="2" charset="2"/>
              <a:buChar char="q"/>
            </a:pPr>
            <a:r>
              <a:rPr lang="ru-RU" dirty="0" smtClean="0">
                <a:latin typeface="Times New Roman" pitchFamily="18" charset="0"/>
                <a:cs typeface="Times New Roman" pitchFamily="18" charset="0"/>
              </a:rPr>
              <a:t>уровень </a:t>
            </a:r>
            <a:r>
              <a:rPr lang="ru-RU" dirty="0">
                <a:latin typeface="Times New Roman" pitchFamily="18" charset="0"/>
                <a:cs typeface="Times New Roman" pitchFamily="18" charset="0"/>
              </a:rPr>
              <a:t>развития, возраст ребенка (несколько часов без присмотра для малыша - это жестокое обращение); </a:t>
            </a:r>
          </a:p>
          <a:p>
            <a:pPr marL="342900" lvl="0" indent="-342900" algn="just">
              <a:lnSpc>
                <a:spcPct val="150000"/>
              </a:lnSpc>
              <a:buFont typeface="Wingdings" pitchFamily="2" charset="2"/>
              <a:buChar char="q"/>
            </a:pPr>
            <a:r>
              <a:rPr lang="ru-RU" dirty="0" smtClean="0">
                <a:latin typeface="Times New Roman" pitchFamily="18" charset="0"/>
                <a:cs typeface="Times New Roman" pitchFamily="18" charset="0"/>
              </a:rPr>
              <a:t>соотнесение </a:t>
            </a:r>
            <a:r>
              <a:rPr lang="ru-RU" dirty="0">
                <a:latin typeface="Times New Roman" pitchFamily="18" charset="0"/>
                <a:cs typeface="Times New Roman" pitchFamily="18" charset="0"/>
              </a:rPr>
              <a:t>действий взрослых с этническими и культуральными традициями (но это не имеет </a:t>
            </a:r>
            <a:r>
              <a:rPr lang="ru-RU" dirty="0" smtClean="0">
                <a:latin typeface="Times New Roman" pitchFamily="18" charset="0"/>
                <a:cs typeface="Times New Roman" pitchFamily="18" charset="0"/>
              </a:rPr>
              <a:t>значения, </a:t>
            </a:r>
            <a:r>
              <a:rPr lang="ru-RU" dirty="0">
                <a:latin typeface="Times New Roman" pitchFamily="18" charset="0"/>
                <a:cs typeface="Times New Roman" pitchFamily="18" charset="0"/>
              </a:rPr>
              <a:t>если есть опасность для жизни ребенка).</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980" y="927099"/>
            <a:ext cx="4420506" cy="326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1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79700" y="445509"/>
            <a:ext cx="6096000" cy="1015663"/>
          </a:xfrm>
          <a:prstGeom prst="rect">
            <a:avLst/>
          </a:prstGeom>
        </p:spPr>
        <p:txBody>
          <a:bodyPr>
            <a:spAutoFit/>
          </a:bodyPr>
          <a:lstStyle/>
          <a:p>
            <a:pPr algn="ctr"/>
            <a:r>
              <a:rPr lang="ru-RU" sz="3600" b="1" dirty="0">
                <a:latin typeface="Times New Roman" pitchFamily="18" charset="0"/>
                <a:cs typeface="Times New Roman" pitchFamily="18" charset="0"/>
              </a:rPr>
              <a:t>Виды насилия:</a:t>
            </a:r>
          </a:p>
          <a:p>
            <a:endParaRPr lang="ru-RU" sz="2400" dirty="0">
              <a:latin typeface="Times New Roman" pitchFamily="18" charset="0"/>
              <a:cs typeface="Times New Roman" pitchFamily="18" charset="0"/>
            </a:endParaRPr>
          </a:p>
        </p:txBody>
      </p:sp>
      <p:sp>
        <p:nvSpPr>
          <p:cNvPr id="6" name="Овал 5"/>
          <p:cNvSpPr/>
          <p:nvPr/>
        </p:nvSpPr>
        <p:spPr>
          <a:xfrm>
            <a:off x="8648700" y="1537037"/>
            <a:ext cx="2374900" cy="1924050"/>
          </a:xfrm>
          <a:prstGeom prst="ellipse">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Физическое</a:t>
            </a:r>
            <a:endParaRPr lang="ru-RU" dirty="0">
              <a:solidFill>
                <a:schemeClr val="tx1"/>
              </a:solidFill>
            </a:endParaRPr>
          </a:p>
        </p:txBody>
      </p:sp>
      <p:sp>
        <p:nvSpPr>
          <p:cNvPr id="7" name="Овал 6"/>
          <p:cNvSpPr/>
          <p:nvPr/>
        </p:nvSpPr>
        <p:spPr>
          <a:xfrm>
            <a:off x="838200" y="1537037"/>
            <a:ext cx="2336800" cy="1981202"/>
          </a:xfrm>
          <a:prstGeom prst="ellipse">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a:t>
            </a:r>
            <a:r>
              <a:rPr lang="ru-RU" dirty="0" smtClean="0">
                <a:solidFill>
                  <a:schemeClr val="tx1"/>
                </a:solidFill>
              </a:rPr>
              <a:t>ексуальное</a:t>
            </a:r>
            <a:endParaRPr lang="ru-RU" dirty="0">
              <a:solidFill>
                <a:schemeClr val="tx1"/>
              </a:solidFill>
            </a:endParaRPr>
          </a:p>
        </p:txBody>
      </p:sp>
      <p:sp>
        <p:nvSpPr>
          <p:cNvPr id="8" name="Овал 7"/>
          <p:cNvSpPr/>
          <p:nvPr/>
        </p:nvSpPr>
        <p:spPr>
          <a:xfrm>
            <a:off x="6223000" y="3536495"/>
            <a:ext cx="2717800" cy="2146300"/>
          </a:xfrm>
          <a:prstGeom prst="ellipse">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a:t>
            </a:r>
            <a:r>
              <a:rPr lang="ru-RU" dirty="0" smtClean="0">
                <a:solidFill>
                  <a:schemeClr val="tx1"/>
                </a:solidFill>
              </a:rPr>
              <a:t>сихологическое </a:t>
            </a:r>
            <a:r>
              <a:rPr lang="ru-RU" dirty="0">
                <a:solidFill>
                  <a:schemeClr val="tx1"/>
                </a:solidFill>
              </a:rPr>
              <a:t>– </a:t>
            </a:r>
            <a:r>
              <a:rPr lang="ru-RU" dirty="0" smtClean="0">
                <a:solidFill>
                  <a:schemeClr val="tx1"/>
                </a:solidFill>
              </a:rPr>
              <a:t>эмоциональное</a:t>
            </a:r>
            <a:endParaRPr lang="ru-RU" dirty="0">
              <a:solidFill>
                <a:schemeClr val="tx1"/>
              </a:solidFill>
            </a:endParaRPr>
          </a:p>
        </p:txBody>
      </p:sp>
      <p:sp>
        <p:nvSpPr>
          <p:cNvPr id="9" name="Овал 8"/>
          <p:cNvSpPr/>
          <p:nvPr/>
        </p:nvSpPr>
        <p:spPr>
          <a:xfrm>
            <a:off x="2679700" y="3518239"/>
            <a:ext cx="2857500" cy="2182812"/>
          </a:xfrm>
          <a:prstGeom prst="ellipse">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a:t>
            </a:r>
            <a:r>
              <a:rPr lang="ru-RU" dirty="0" smtClean="0">
                <a:solidFill>
                  <a:schemeClr val="tx1"/>
                </a:solidFill>
              </a:rPr>
              <a:t>ренебрежение </a:t>
            </a:r>
            <a:r>
              <a:rPr lang="ru-RU" dirty="0">
                <a:solidFill>
                  <a:schemeClr val="tx1"/>
                </a:solidFill>
              </a:rPr>
              <a:t>основными  нуждами</a:t>
            </a:r>
          </a:p>
        </p:txBody>
      </p:sp>
      <p:cxnSp>
        <p:nvCxnSpPr>
          <p:cNvPr id="11" name="Прямая со стрелкой 10"/>
          <p:cNvCxnSpPr/>
          <p:nvPr/>
        </p:nvCxnSpPr>
        <p:spPr>
          <a:xfrm flipH="1">
            <a:off x="3263900" y="1270000"/>
            <a:ext cx="1384300" cy="71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7048500" y="1270000"/>
            <a:ext cx="1435100" cy="71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4559300" y="1461172"/>
            <a:ext cx="698500" cy="1999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6223000" y="1461172"/>
            <a:ext cx="825500" cy="1999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61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ользователь\Desktop\Презентация_к_17_04_2024__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6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8329" y="421650"/>
            <a:ext cx="10499271" cy="5632311"/>
          </a:xfrm>
          <a:prstGeom prst="rect">
            <a:avLst/>
          </a:prstGeom>
        </p:spPr>
        <p:txBody>
          <a:bodyPr wrap="square">
            <a:spAutoFit/>
          </a:bodyPr>
          <a:lstStyle/>
          <a:p>
            <a:pPr algn="just"/>
            <a:r>
              <a:rPr lang="ru-RU" sz="1600" dirty="0"/>
              <a:t> </a:t>
            </a:r>
            <a:r>
              <a:rPr lang="ru-RU" sz="1600" dirty="0" smtClean="0"/>
              <a:t>          </a:t>
            </a:r>
            <a:r>
              <a:rPr lang="ru-RU" u="sng" dirty="0" smtClean="0">
                <a:latin typeface="Times New Roman" pitchFamily="18" charset="0"/>
                <a:cs typeface="Times New Roman" pitchFamily="18" charset="0"/>
              </a:rPr>
              <a:t>Целью </a:t>
            </a:r>
            <a:r>
              <a:rPr lang="ru-RU" u="sng" dirty="0">
                <a:latin typeface="Times New Roman" pitchFamily="18" charset="0"/>
                <a:cs typeface="Times New Roman" pitchFamily="18" charset="0"/>
              </a:rPr>
              <a:t>воспитания </a:t>
            </a:r>
            <a:r>
              <a:rPr lang="ru-RU" dirty="0">
                <a:latin typeface="Times New Roman" pitchFamily="18" charset="0"/>
                <a:cs typeface="Times New Roman" pitchFamily="18" charset="0"/>
              </a:rPr>
              <a:t>является формирование зрелости, наполненной жизни, </a:t>
            </a:r>
            <a:r>
              <a:rPr lang="ru-RU" dirty="0" smtClean="0">
                <a:latin typeface="Times New Roman" pitchFamily="18" charset="0"/>
                <a:cs typeface="Times New Roman" pitchFamily="18" charset="0"/>
              </a:rPr>
              <a:t>реализация. </a:t>
            </a:r>
            <a:r>
              <a:rPr lang="ru-RU" dirty="0">
                <a:latin typeface="Times New Roman" pitchFamily="18" charset="0"/>
                <a:cs typeface="Times New Roman" pitchFamily="18" charset="0"/>
              </a:rPr>
              <a:t>Д</a:t>
            </a:r>
            <a:r>
              <a:rPr lang="ru-RU" dirty="0" smtClean="0">
                <a:latin typeface="Times New Roman" pitchFamily="18" charset="0"/>
                <a:cs typeface="Times New Roman" pitchFamily="18" charset="0"/>
              </a:rPr>
              <a:t>ля </a:t>
            </a:r>
            <a:r>
              <a:rPr lang="ru-RU" dirty="0">
                <a:latin typeface="Times New Roman" pitchFamily="18" charset="0"/>
                <a:cs typeface="Times New Roman" pitchFamily="18" charset="0"/>
              </a:rPr>
              <a:t>того чтобы это случилось с ребенком, необходимы три условия: </a:t>
            </a:r>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marL="457200" indent="-457200" algn="just">
              <a:buFont typeface="+mj-lt"/>
              <a:buAutoNum type="arabicPeriod"/>
            </a:pPr>
            <a:r>
              <a:rPr lang="ru-RU" b="1" dirty="0" smtClean="0">
                <a:latin typeface="Times New Roman" pitchFamily="18" charset="0"/>
                <a:cs typeface="Times New Roman" pitchFamily="18" charset="0"/>
              </a:rPr>
              <a:t>Сила </a:t>
            </a:r>
            <a:r>
              <a:rPr lang="ru-RU" b="1" dirty="0">
                <a:latin typeface="Times New Roman" pitchFamily="18" charset="0"/>
                <a:cs typeface="Times New Roman" pitchFamily="18" charset="0"/>
              </a:rPr>
              <a:t>становления, сила толкающая вперед</a:t>
            </a:r>
            <a:r>
              <a:rPr lang="ru-RU" dirty="0">
                <a:latin typeface="Times New Roman" pitchFamily="18" charset="0"/>
                <a:cs typeface="Times New Roman" pitchFamily="18" charset="0"/>
              </a:rPr>
              <a:t>. Сила дерзновения и исследования. Неуверенный в себе, запуганный и больной ребенок не имеет этой силы. Это </a:t>
            </a:r>
            <a:r>
              <a:rPr lang="ru-RU" dirty="0" smtClean="0">
                <a:latin typeface="Times New Roman" pitchFamily="18" charset="0"/>
                <a:cs typeface="Times New Roman" pitchFamily="18" charset="0"/>
              </a:rPr>
              <a:t>роскошь, </a:t>
            </a:r>
            <a:r>
              <a:rPr lang="ru-RU" dirty="0">
                <a:latin typeface="Times New Roman" pitchFamily="18" charset="0"/>
                <a:cs typeface="Times New Roman" pitchFamily="18" charset="0"/>
              </a:rPr>
              <a:t>появляющаяся только в том случае, когда </a:t>
            </a:r>
            <a:r>
              <a:rPr lang="ru-RU" dirty="0" smtClean="0">
                <a:latin typeface="Times New Roman" pitchFamily="18" charset="0"/>
                <a:cs typeface="Times New Roman" pitchFamily="18" charset="0"/>
              </a:rPr>
              <a:t>удовлетворены </a:t>
            </a:r>
            <a:r>
              <a:rPr lang="ru-RU" dirty="0">
                <a:latin typeface="Times New Roman" pitchFamily="18" charset="0"/>
                <a:cs typeface="Times New Roman" pitchFamily="18" charset="0"/>
              </a:rPr>
              <a:t>потребности ребенка в привязанности. Тогда ребенок может искать разные варианты выхода из ситуации. </a:t>
            </a:r>
            <a:endParaRPr lang="ru-RU" dirty="0" smtClean="0">
              <a:latin typeface="Times New Roman" pitchFamily="18" charset="0"/>
              <a:cs typeface="Times New Roman" pitchFamily="18" charset="0"/>
            </a:endParaRPr>
          </a:p>
          <a:p>
            <a:pPr marL="457200" indent="-457200" algn="just">
              <a:buFont typeface="+mj-lt"/>
              <a:buAutoNum type="arabicPeriod"/>
            </a:pPr>
            <a:endParaRPr lang="ru-RU" dirty="0" smtClean="0">
              <a:latin typeface="Times New Roman" pitchFamily="18" charset="0"/>
              <a:cs typeface="Times New Roman" pitchFamily="18" charset="0"/>
            </a:endParaRPr>
          </a:p>
          <a:p>
            <a:pPr marL="457200" indent="-457200" algn="just">
              <a:buFont typeface="+mj-lt"/>
              <a:buAutoNum type="arabicPeriod"/>
            </a:pPr>
            <a:r>
              <a:rPr lang="ru-RU" b="1" dirty="0" smtClean="0">
                <a:latin typeface="Times New Roman" pitchFamily="18" charset="0"/>
                <a:cs typeface="Times New Roman" pitchFamily="18" charset="0"/>
              </a:rPr>
              <a:t>Сила </a:t>
            </a:r>
            <a:r>
              <a:rPr lang="ru-RU" b="1" dirty="0">
                <a:latin typeface="Times New Roman" pitchFamily="18" charset="0"/>
                <a:cs typeface="Times New Roman" pitchFamily="18" charset="0"/>
              </a:rPr>
              <a:t>адаптации</a:t>
            </a:r>
            <a:r>
              <a:rPr lang="ru-RU" dirty="0">
                <a:latin typeface="Times New Roman" pitchFamily="18" charset="0"/>
                <a:cs typeface="Times New Roman" pitchFamily="18" charset="0"/>
              </a:rPr>
              <a:t>. Возможность встретиться с тем, что складывается не так, встретиться и не разрушиться, это мы называем адаптацией. Принятие того, что ты не можешь изменить. Наиболее успешными являются  именно те люди, которые не позволяют множеству мелких  каждодневных неудач лишить мужества, извлекают из них уроки </a:t>
            </a:r>
            <a:r>
              <a:rPr lang="ru-RU" dirty="0" smtClean="0">
                <a:latin typeface="Times New Roman" pitchFamily="18" charset="0"/>
                <a:cs typeface="Times New Roman" pitchFamily="18" charset="0"/>
              </a:rPr>
              <a:t>(как </a:t>
            </a:r>
            <a:r>
              <a:rPr lang="ru-RU" dirty="0">
                <a:latin typeface="Times New Roman" pitchFamily="18" charset="0"/>
                <a:cs typeface="Times New Roman" pitchFamily="18" charset="0"/>
              </a:rPr>
              <a:t>следует </a:t>
            </a:r>
            <a:r>
              <a:rPr lang="ru-RU" dirty="0" smtClean="0">
                <a:latin typeface="Times New Roman" pitchFamily="18" charset="0"/>
                <a:cs typeface="Times New Roman" pitchFamily="18" charset="0"/>
              </a:rPr>
              <a:t>поступать). </a:t>
            </a:r>
            <a:r>
              <a:rPr lang="ru-RU" dirty="0">
                <a:latin typeface="Times New Roman" pitchFamily="18" charset="0"/>
                <a:cs typeface="Times New Roman" pitchFamily="18" charset="0"/>
              </a:rPr>
              <a:t>Здесь необходимо уметь выражать эмоции, </a:t>
            </a:r>
            <a:r>
              <a:rPr lang="ru-RU" dirty="0" smtClean="0">
                <a:latin typeface="Times New Roman" pitchFamily="18" charset="0"/>
                <a:cs typeface="Times New Roman" pitchFamily="18" charset="0"/>
              </a:rPr>
              <a:t>справляться с ними и </a:t>
            </a:r>
            <a:r>
              <a:rPr lang="ru-RU" dirty="0">
                <a:latin typeface="Times New Roman" pitchFamily="18" charset="0"/>
                <a:cs typeface="Times New Roman" pitchFamily="18" charset="0"/>
              </a:rPr>
              <a:t>жить дальше. Это создает психологическую </a:t>
            </a:r>
            <a:r>
              <a:rPr lang="ru-RU" dirty="0" smtClean="0">
                <a:latin typeface="Times New Roman" pitchFamily="18" charset="0"/>
                <a:cs typeface="Times New Roman" pitchFamily="18" charset="0"/>
              </a:rPr>
              <a:t>устойчивость.</a:t>
            </a:r>
          </a:p>
          <a:p>
            <a:pPr marL="457200" indent="-457200" algn="just">
              <a:buFont typeface="+mj-lt"/>
              <a:buAutoNum type="arabicPeriod"/>
            </a:pPr>
            <a:endParaRPr lang="ru-RU" dirty="0" smtClean="0">
              <a:latin typeface="Times New Roman" pitchFamily="18" charset="0"/>
              <a:cs typeface="Times New Roman" pitchFamily="18" charset="0"/>
            </a:endParaRPr>
          </a:p>
          <a:p>
            <a:pPr marL="457200" indent="-457200" algn="just">
              <a:buFont typeface="+mj-lt"/>
              <a:buAutoNum type="arabicPeriod"/>
            </a:pPr>
            <a:r>
              <a:rPr lang="ru-RU" b="1" dirty="0" smtClean="0">
                <a:latin typeface="Times New Roman" pitchFamily="18" charset="0"/>
                <a:cs typeface="Times New Roman" pitchFamily="18" charset="0"/>
              </a:rPr>
              <a:t>Сила  </a:t>
            </a:r>
            <a:r>
              <a:rPr lang="ru-RU" b="1" dirty="0">
                <a:latin typeface="Times New Roman" pitchFamily="18" charset="0"/>
                <a:cs typeface="Times New Roman" pitchFamily="18" charset="0"/>
              </a:rPr>
              <a:t>интеграции, в том числе и в обществе</a:t>
            </a:r>
            <a:r>
              <a:rPr lang="ru-RU" dirty="0">
                <a:latin typeface="Times New Roman" pitchFamily="18" charset="0"/>
                <a:cs typeface="Times New Roman" pitchFamily="18" charset="0"/>
              </a:rPr>
              <a:t>. Э</a:t>
            </a:r>
            <a:r>
              <a:rPr lang="ru-RU" dirty="0" smtClean="0">
                <a:latin typeface="Times New Roman" pitchFamily="18" charset="0"/>
                <a:cs typeface="Times New Roman" pitchFamily="18" charset="0"/>
              </a:rPr>
              <a:t>та </a:t>
            </a:r>
            <a:r>
              <a:rPr lang="ru-RU" dirty="0">
                <a:latin typeface="Times New Roman" pitchFamily="18" charset="0"/>
                <a:cs typeface="Times New Roman" pitchFamily="18" charset="0"/>
              </a:rPr>
              <a:t>сила </a:t>
            </a:r>
            <a:r>
              <a:rPr lang="ru-RU" dirty="0" smtClean="0">
                <a:latin typeface="Times New Roman" pitchFamily="18" charset="0"/>
                <a:cs typeface="Times New Roman" pitchFamily="18" charset="0"/>
              </a:rPr>
              <a:t>складывается </a:t>
            </a:r>
            <a:r>
              <a:rPr lang="ru-RU" dirty="0">
                <a:latin typeface="Times New Roman" pitchFamily="18" charset="0"/>
                <a:cs typeface="Times New Roman" pitchFamily="18" charset="0"/>
              </a:rPr>
              <a:t>из нескольких составляющих: сенсорной интеграции на уровне </a:t>
            </a:r>
            <a:r>
              <a:rPr lang="ru-RU" dirty="0" smtClean="0">
                <a:latin typeface="Times New Roman" pitchFamily="18" charset="0"/>
                <a:cs typeface="Times New Roman" pitchFamily="18" charset="0"/>
              </a:rPr>
              <a:t>чувств, ощущений; </a:t>
            </a:r>
            <a:r>
              <a:rPr lang="ru-RU" dirty="0">
                <a:latin typeface="Times New Roman" pitchFamily="18" charset="0"/>
                <a:cs typeface="Times New Roman" pitchFamily="18" charset="0"/>
              </a:rPr>
              <a:t>когнитивной интеграции </a:t>
            </a:r>
            <a:r>
              <a:rPr lang="ru-RU" dirty="0" smtClean="0">
                <a:latin typeface="Times New Roman" pitchFamily="18" charset="0"/>
                <a:cs typeface="Times New Roman" pitchFamily="18" charset="0"/>
              </a:rPr>
              <a:t>(рассматривать </a:t>
            </a:r>
            <a:r>
              <a:rPr lang="ru-RU" dirty="0">
                <a:latin typeface="Times New Roman" pitchFamily="18" charset="0"/>
                <a:cs typeface="Times New Roman" pitchFamily="18" charset="0"/>
              </a:rPr>
              <a:t>одно и тоже событие в разных перспективах и </a:t>
            </a:r>
            <a:r>
              <a:rPr lang="ru-RU" dirty="0" smtClean="0">
                <a:latin typeface="Times New Roman" pitchFamily="18" charset="0"/>
                <a:cs typeface="Times New Roman" pitchFamily="18" charset="0"/>
              </a:rPr>
              <a:t>с разных </a:t>
            </a:r>
            <a:r>
              <a:rPr lang="ru-RU" dirty="0">
                <a:latin typeface="Times New Roman" pitchFamily="18" charset="0"/>
                <a:cs typeface="Times New Roman" pitchFamily="18" charset="0"/>
              </a:rPr>
              <a:t>точек </a:t>
            </a:r>
            <a:r>
              <a:rPr lang="ru-RU" dirty="0" smtClean="0">
                <a:latin typeface="Times New Roman" pitchFamily="18" charset="0"/>
                <a:cs typeface="Times New Roman" pitchFamily="18" charset="0"/>
              </a:rPr>
              <a:t>зрений при </a:t>
            </a:r>
            <a:r>
              <a:rPr lang="ru-RU" dirty="0">
                <a:latin typeface="Times New Roman" pitchFamily="18" charset="0"/>
                <a:cs typeface="Times New Roman" pitchFamily="18" charset="0"/>
              </a:rPr>
              <a:t>этом разные точки зрения могут иметь общее </a:t>
            </a:r>
            <a:r>
              <a:rPr lang="ru-RU" dirty="0" smtClean="0">
                <a:latin typeface="Times New Roman" pitchFamily="18" charset="0"/>
                <a:cs typeface="Times New Roman" pitchFamily="18" charset="0"/>
              </a:rPr>
              <a:t>решение), </a:t>
            </a:r>
            <a:r>
              <a:rPr lang="ru-RU" dirty="0">
                <a:latin typeface="Times New Roman" pitchFamily="18" charset="0"/>
                <a:cs typeface="Times New Roman" pitchFamily="18" charset="0"/>
              </a:rPr>
              <a:t>эмоциональная интеграция способность переживать противоречивые чувства, смешанные чувства. Нам нужна способность уравновешивать различные чувства и принимать сознательное решение.</a:t>
            </a:r>
          </a:p>
        </p:txBody>
      </p:sp>
    </p:spTree>
    <p:extLst>
      <p:ext uri="{BB962C8B-B14F-4D97-AF65-F5344CB8AC3E}">
        <p14:creationId xmlns:p14="http://schemas.microsoft.com/office/powerpoint/2010/main" val="330812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1114" y="817831"/>
            <a:ext cx="10733314" cy="4247317"/>
          </a:xfrm>
          <a:prstGeom prst="rect">
            <a:avLst/>
          </a:prstGeom>
        </p:spPr>
        <p:txBody>
          <a:bodyPr wrap="square">
            <a:spAutoFit/>
          </a:bodyPr>
          <a:lstStyle/>
          <a:p>
            <a:pPr algn="just"/>
            <a:r>
              <a:rPr lang="ru-RU" b="1" dirty="0" smtClean="0">
                <a:latin typeface="Times New Roman" pitchFamily="18" charset="0"/>
                <a:cs typeface="Times New Roman" pitchFamily="18" charset="0"/>
              </a:rPr>
              <a:t>       </a:t>
            </a:r>
            <a:r>
              <a:rPr lang="ru-RU" b="1" u="sng" dirty="0" smtClean="0">
                <a:latin typeface="Times New Roman" pitchFamily="18" charset="0"/>
                <a:cs typeface="Times New Roman" pitchFamily="18" charset="0"/>
              </a:rPr>
              <a:t>Цель </a:t>
            </a:r>
            <a:r>
              <a:rPr lang="ru-RU" b="1" u="sng" dirty="0">
                <a:latin typeface="Times New Roman" pitchFamily="18" charset="0"/>
                <a:cs typeface="Times New Roman" pitchFamily="18" charset="0"/>
              </a:rPr>
              <a:t>замещающих родителей </a:t>
            </a:r>
            <a:r>
              <a:rPr lang="ru-RU" dirty="0">
                <a:latin typeface="Times New Roman" pitchFamily="18" charset="0"/>
                <a:cs typeface="Times New Roman" pitchFamily="18" charset="0"/>
              </a:rPr>
              <a:t>– дать чувство защищенности детям для формирования привязанности. Без этого исцеление детей будет невозможным. Родитель должен знать </a:t>
            </a:r>
            <a:r>
              <a:rPr lang="ru-RU" u="sng" dirty="0">
                <a:latin typeface="Times New Roman" pitchFamily="18" charset="0"/>
                <a:cs typeface="Times New Roman" pitchFamily="18" charset="0"/>
              </a:rPr>
              <a:t>КОГО</a:t>
            </a:r>
            <a:r>
              <a:rPr lang="ru-RU" dirty="0">
                <a:latin typeface="Times New Roman" pitchFamily="18" charset="0"/>
                <a:cs typeface="Times New Roman" pitchFamily="18" charset="0"/>
              </a:rPr>
              <a:t> он берет на воспитание и </a:t>
            </a:r>
            <a:r>
              <a:rPr lang="ru-RU" u="sng" dirty="0">
                <a:latin typeface="Times New Roman" pitchFamily="18" charset="0"/>
                <a:cs typeface="Times New Roman" pitchFamily="18" charset="0"/>
              </a:rPr>
              <a:t>КАК</a:t>
            </a:r>
            <a:r>
              <a:rPr lang="ru-RU" dirty="0">
                <a:latin typeface="Times New Roman" pitchFamily="18" charset="0"/>
                <a:cs typeface="Times New Roman" pitchFamily="18" charset="0"/>
              </a:rPr>
              <a:t> это делать. </a:t>
            </a:r>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marL="342900" indent="-342900" algn="just">
              <a:buFont typeface="Wingdings" pitchFamily="2" charset="2"/>
              <a:buChar char="ü"/>
            </a:pPr>
            <a:r>
              <a:rPr lang="ru-RU" dirty="0" smtClean="0">
                <a:latin typeface="Times New Roman" pitchFamily="18" charset="0"/>
                <a:cs typeface="Times New Roman" pitchFamily="18" charset="0"/>
              </a:rPr>
              <a:t>Воспитание </a:t>
            </a:r>
            <a:r>
              <a:rPr lang="ru-RU" dirty="0">
                <a:latin typeface="Times New Roman" pitchFamily="18" charset="0"/>
                <a:cs typeface="Times New Roman" pitchFamily="18" charset="0"/>
              </a:rPr>
              <a:t>ребенка пережившего душевную травму требует любви, терпения и четкого </a:t>
            </a:r>
            <a:r>
              <a:rPr lang="ru-RU" dirty="0" smtClean="0">
                <a:latin typeface="Times New Roman" pitchFamily="18" charset="0"/>
                <a:cs typeface="Times New Roman" pitchFamily="18" charset="0"/>
              </a:rPr>
              <a:t>ожидания перемен к лучшему. </a:t>
            </a:r>
            <a:r>
              <a:rPr lang="ru-RU" dirty="0">
                <a:latin typeface="Times New Roman" pitchFamily="18" charset="0"/>
                <a:cs typeface="Times New Roman" pitchFamily="18" charset="0"/>
              </a:rPr>
              <a:t>Ожидание более эффективным, чем десятки </a:t>
            </a:r>
            <a:r>
              <a:rPr lang="ru-RU" dirty="0" smtClean="0">
                <a:latin typeface="Times New Roman" pitchFamily="18" charset="0"/>
                <a:cs typeface="Times New Roman" pitchFamily="18" charset="0"/>
              </a:rPr>
              <a:t>правил.</a:t>
            </a:r>
          </a:p>
          <a:p>
            <a:pPr marL="342900" indent="-342900" algn="just">
              <a:buFont typeface="Wingdings" pitchFamily="2" charset="2"/>
              <a:buChar char="ü"/>
            </a:pPr>
            <a:r>
              <a:rPr lang="ru-RU" dirty="0" smtClean="0">
                <a:latin typeface="Times New Roman" pitchFamily="18" charset="0"/>
                <a:cs typeface="Times New Roman" pitchFamily="18" charset="0"/>
              </a:rPr>
              <a:t>Воспитание </a:t>
            </a:r>
            <a:r>
              <a:rPr lang="ru-RU" dirty="0">
                <a:latin typeface="Times New Roman" pitchFamily="18" charset="0"/>
                <a:cs typeface="Times New Roman" pitchFamily="18" charset="0"/>
              </a:rPr>
              <a:t>такого ребенка часто сопряжено с душевной </a:t>
            </a:r>
            <a:r>
              <a:rPr lang="ru-RU" dirty="0" smtClean="0">
                <a:latin typeface="Times New Roman" pitchFamily="18" charset="0"/>
                <a:cs typeface="Times New Roman" pitchFamily="18" charset="0"/>
              </a:rPr>
              <a:t>болью.</a:t>
            </a:r>
          </a:p>
          <a:p>
            <a:pPr marL="342900" indent="-342900" algn="just">
              <a:buFont typeface="Wingdings" pitchFamily="2" charset="2"/>
              <a:buChar char="ü"/>
            </a:pPr>
            <a:r>
              <a:rPr lang="ru-RU" dirty="0" smtClean="0">
                <a:latin typeface="Times New Roman" pitchFamily="18" charset="0"/>
                <a:cs typeface="Times New Roman" pitchFamily="18" charset="0"/>
              </a:rPr>
              <a:t>Ребенок </a:t>
            </a:r>
            <a:r>
              <a:rPr lang="ru-RU" dirty="0">
                <a:latin typeface="Times New Roman" pitchFamily="18" charset="0"/>
                <a:cs typeface="Times New Roman" pitchFamily="18" charset="0"/>
              </a:rPr>
              <a:t>переживший душевную травму, приносит  СВОЮ БОЛЬ в новую семью и делит ее решительно и постоянно со </a:t>
            </a:r>
            <a:r>
              <a:rPr lang="ru-RU" dirty="0" smtClean="0">
                <a:latin typeface="Times New Roman" pitchFamily="18" charset="0"/>
                <a:cs typeface="Times New Roman" pitchFamily="18" charset="0"/>
              </a:rPr>
              <a:t>всеми.</a:t>
            </a:r>
          </a:p>
          <a:p>
            <a:pPr marL="342900" indent="-342900" algn="just">
              <a:buFont typeface="Wingdings" pitchFamily="2" charset="2"/>
              <a:buChar char="ü"/>
            </a:pPr>
            <a:r>
              <a:rPr lang="ru-RU" dirty="0" smtClean="0">
                <a:latin typeface="Times New Roman" pitchFamily="18" charset="0"/>
                <a:cs typeface="Times New Roman" pitchFamily="18" charset="0"/>
              </a:rPr>
              <a:t>Хотя </a:t>
            </a:r>
            <a:r>
              <a:rPr lang="ru-RU" dirty="0">
                <a:latin typeface="Times New Roman" pitchFamily="18" charset="0"/>
                <a:cs typeface="Times New Roman" pitchFamily="18" charset="0"/>
              </a:rPr>
              <a:t>такой ребенок постоянно пытается вызвать гнев приемных родителей, дети в принципе не способны сформировать прочную привязанность к хронически раздраженным родителям. </a:t>
            </a:r>
            <a:endParaRPr lang="ru-RU" dirty="0" smtClean="0">
              <a:latin typeface="Times New Roman" pitchFamily="18" charset="0"/>
              <a:cs typeface="Times New Roman" pitchFamily="18" charset="0"/>
            </a:endParaRPr>
          </a:p>
          <a:p>
            <a:pPr marL="342900" indent="-342900" algn="just">
              <a:buFont typeface="Wingdings" pitchFamily="2" charset="2"/>
              <a:buChar char="ü"/>
            </a:pPr>
            <a:r>
              <a:rPr lang="ru-RU" dirty="0" smtClean="0">
                <a:latin typeface="Times New Roman" pitchFamily="18" charset="0"/>
                <a:cs typeface="Times New Roman" pitchFamily="18" charset="0"/>
              </a:rPr>
              <a:t>Воспитание </a:t>
            </a:r>
            <a:r>
              <a:rPr lang="ru-RU" dirty="0">
                <a:latin typeface="Times New Roman" pitchFamily="18" charset="0"/>
                <a:cs typeface="Times New Roman" pitchFamily="18" charset="0"/>
              </a:rPr>
              <a:t>твердой рукой не тоже самое, что воспитание </a:t>
            </a:r>
            <a:r>
              <a:rPr lang="ru-RU" dirty="0" smtClean="0">
                <a:latin typeface="Times New Roman" pitchFamily="18" charset="0"/>
                <a:cs typeface="Times New Roman" pitchFamily="18" charset="0"/>
              </a:rPr>
              <a:t>жестокостью.</a:t>
            </a:r>
          </a:p>
          <a:p>
            <a:pPr marL="342900" indent="-342900" algn="just">
              <a:buFont typeface="Wingdings" pitchFamily="2" charset="2"/>
              <a:buChar char="ü"/>
            </a:pPr>
            <a:r>
              <a:rPr lang="ru-RU" dirty="0" smtClean="0">
                <a:latin typeface="Times New Roman" pitchFamily="18" charset="0"/>
                <a:cs typeface="Times New Roman" pitchFamily="18" charset="0"/>
              </a:rPr>
              <a:t>Не </a:t>
            </a:r>
            <a:r>
              <a:rPr lang="ru-RU" dirty="0">
                <a:latin typeface="Times New Roman" pitchFamily="18" charset="0"/>
                <a:cs typeface="Times New Roman" pitchFamily="18" charset="0"/>
              </a:rPr>
              <a:t>зависимо от биологического возраста, любой душевно травмированный ребенок  нуждается в «повторении пройденного» воспитания, нужно с ним вернутся назад и наверстать упущенное. </a:t>
            </a:r>
          </a:p>
        </p:txBody>
      </p:sp>
    </p:spTree>
    <p:extLst>
      <p:ext uri="{BB962C8B-B14F-4D97-AF65-F5344CB8AC3E}">
        <p14:creationId xmlns:p14="http://schemas.microsoft.com/office/powerpoint/2010/main" val="287817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000" y="598001"/>
            <a:ext cx="10744200" cy="5970865"/>
          </a:xfrm>
          <a:prstGeom prst="rect">
            <a:avLst/>
          </a:prstGeom>
        </p:spPr>
        <p:txBody>
          <a:bodyPr wrap="square">
            <a:spAutoFit/>
          </a:bodyPr>
          <a:lstStyle/>
          <a:p>
            <a:pPr algn="ctr"/>
            <a:r>
              <a:rPr lang="ru-RU" sz="2000" b="1" dirty="0">
                <a:latin typeface="Times New Roman" pitchFamily="18" charset="0"/>
                <a:cs typeface="Times New Roman" pitchFamily="18" charset="0"/>
              </a:rPr>
              <a:t>Уровни привязанности: </a:t>
            </a:r>
            <a:endParaRPr lang="ru-RU" sz="2000" b="1"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pPr marL="457200" indent="-457200" algn="just">
              <a:buFont typeface="+mj-lt"/>
              <a:buAutoNum type="arabicParenR"/>
            </a:pPr>
            <a:r>
              <a:rPr lang="ru-RU" b="1" dirty="0" smtClean="0">
                <a:latin typeface="Times New Roman" pitchFamily="18" charset="0"/>
                <a:cs typeface="Times New Roman" pitchFamily="18" charset="0"/>
              </a:rPr>
              <a:t>Привязанность </a:t>
            </a:r>
            <a:r>
              <a:rPr lang="ru-RU" b="1" dirty="0">
                <a:latin typeface="Times New Roman" pitchFamily="18" charset="0"/>
                <a:cs typeface="Times New Roman" pitchFamily="18" charset="0"/>
              </a:rPr>
              <a:t>на уровне ощущений</a:t>
            </a:r>
            <a:r>
              <a:rPr lang="ru-RU" dirty="0">
                <a:latin typeface="Times New Roman" pitchFamily="18" charset="0"/>
                <a:cs typeface="Times New Roman" pitchFamily="18" charset="0"/>
              </a:rPr>
              <a:t>. Приблизительно 0 – </a:t>
            </a:r>
            <a:r>
              <a:rPr lang="ru-RU" dirty="0" smtClean="0">
                <a:latin typeface="Times New Roman" pitchFamily="18" charset="0"/>
                <a:cs typeface="Times New Roman" pitchFamily="18" charset="0"/>
              </a:rPr>
              <a:t>1/2 </a:t>
            </a:r>
            <a:r>
              <a:rPr lang="ru-RU" dirty="0">
                <a:latin typeface="Times New Roman" pitchFamily="18" charset="0"/>
                <a:cs typeface="Times New Roman" pitchFamily="18" charset="0"/>
              </a:rPr>
              <a:t>года. Новорожденный не может выжить без физической привязанности взрослого. Отсюда он привязывается на физическом уровне: ощущает, обоняет, слышит, видит, чувствует </a:t>
            </a:r>
            <a:r>
              <a:rPr lang="ru-RU" dirty="0" err="1">
                <a:latin typeface="Times New Roman" pitchFamily="18" charset="0"/>
                <a:cs typeface="Times New Roman" pitchFamily="18" charset="0"/>
              </a:rPr>
              <a:t>обьятия</a:t>
            </a:r>
            <a:r>
              <a:rPr lang="ru-RU" dirty="0">
                <a:latin typeface="Times New Roman" pitchFamily="18" charset="0"/>
                <a:cs typeface="Times New Roman" pitchFamily="18" charset="0"/>
              </a:rPr>
              <a:t> и обнимает </a:t>
            </a:r>
            <a:r>
              <a:rPr lang="ru-RU" dirty="0" smtClean="0">
                <a:latin typeface="Times New Roman" pitchFamily="18" charset="0"/>
                <a:cs typeface="Times New Roman" pitchFamily="18" charset="0"/>
              </a:rPr>
              <a:t>сам.</a:t>
            </a:r>
          </a:p>
          <a:p>
            <a:pPr marL="457200" indent="-457200" algn="just">
              <a:buFont typeface="+mj-lt"/>
              <a:buAutoNum type="arabicParenR"/>
            </a:pPr>
            <a:endParaRPr lang="ru-RU" dirty="0" smtClean="0">
              <a:latin typeface="Times New Roman" pitchFamily="18" charset="0"/>
              <a:cs typeface="Times New Roman" pitchFamily="18" charset="0"/>
            </a:endParaRPr>
          </a:p>
          <a:p>
            <a:pPr marL="457200" indent="-457200" algn="just">
              <a:buFont typeface="+mj-lt"/>
              <a:buAutoNum type="arabicParenR"/>
            </a:pPr>
            <a:r>
              <a:rPr lang="ru-RU" b="1" dirty="0" smtClean="0">
                <a:latin typeface="Times New Roman" pitchFamily="18" charset="0"/>
                <a:cs typeface="Times New Roman" pitchFamily="18" charset="0"/>
              </a:rPr>
              <a:t>Привязанность </a:t>
            </a:r>
            <a:r>
              <a:rPr lang="ru-RU" b="1" dirty="0">
                <a:latin typeface="Times New Roman" pitchFamily="18" charset="0"/>
                <a:cs typeface="Times New Roman" pitchFamily="18" charset="0"/>
              </a:rPr>
              <a:t>на уровне похожести</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 1/2 </a:t>
            </a: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3 года дети все повторяют за взрослыми. Стремление к копированию, имитации, </a:t>
            </a:r>
            <a:r>
              <a:rPr lang="ru-RU" dirty="0" err="1" smtClean="0">
                <a:latin typeface="Times New Roman" pitchFamily="18" charset="0"/>
                <a:cs typeface="Times New Roman" pitchFamily="18" charset="0"/>
              </a:rPr>
              <a:t>отзеркаливанию</a:t>
            </a:r>
            <a:r>
              <a:rPr lang="ru-RU" dirty="0" smtClean="0">
                <a:latin typeface="Times New Roman" pitchFamily="18" charset="0"/>
                <a:cs typeface="Times New Roman" pitchFamily="18" charset="0"/>
              </a:rPr>
              <a:t> - это </a:t>
            </a:r>
            <a:r>
              <a:rPr lang="ru-RU" dirty="0" smtClean="0">
                <a:latin typeface="Times New Roman" pitchFamily="18" charset="0"/>
                <a:cs typeface="Times New Roman" pitchFamily="18" charset="0"/>
              </a:rPr>
              <a:t>норма (в </a:t>
            </a:r>
            <a:r>
              <a:rPr lang="ru-RU" dirty="0">
                <a:latin typeface="Times New Roman" pitchFamily="18" charset="0"/>
                <a:cs typeface="Times New Roman" pitchFamily="18" charset="0"/>
              </a:rPr>
              <a:t>том числе и речь, повторение за взрослым</a:t>
            </a:r>
            <a:r>
              <a:rPr lang="ru-RU" dirty="0" smtClean="0">
                <a:latin typeface="Times New Roman" pitchFamily="18" charset="0"/>
                <a:cs typeface="Times New Roman" pitchFamily="18" charset="0"/>
              </a:rPr>
              <a:t>).</a:t>
            </a:r>
          </a:p>
          <a:p>
            <a:pPr marL="457200" indent="-457200" algn="just">
              <a:buFont typeface="+mj-lt"/>
              <a:buAutoNum type="arabicParenR"/>
            </a:pPr>
            <a:endParaRPr lang="ru-RU" dirty="0" smtClean="0">
              <a:latin typeface="Times New Roman" pitchFamily="18" charset="0"/>
              <a:cs typeface="Times New Roman" pitchFamily="18" charset="0"/>
            </a:endParaRPr>
          </a:p>
          <a:p>
            <a:pPr marL="457200" indent="-457200" algn="just">
              <a:buFont typeface="+mj-lt"/>
              <a:buAutoNum type="arabicParenR"/>
            </a:pPr>
            <a:r>
              <a:rPr lang="ru-RU" b="1" dirty="0" smtClean="0">
                <a:latin typeface="Times New Roman" pitchFamily="18" charset="0"/>
                <a:cs typeface="Times New Roman" pitchFamily="18" charset="0"/>
              </a:rPr>
              <a:t>Привязанность </a:t>
            </a:r>
            <a:r>
              <a:rPr lang="ru-RU" b="1" dirty="0">
                <a:latin typeface="Times New Roman" pitchFamily="18" charset="0"/>
                <a:cs typeface="Times New Roman" pitchFamily="18" charset="0"/>
              </a:rPr>
              <a:t>на уровне принадлежности и преданности</a:t>
            </a:r>
            <a:r>
              <a:rPr lang="ru-RU" dirty="0">
                <a:latin typeface="Times New Roman" pitchFamily="18" charset="0"/>
                <a:cs typeface="Times New Roman" pitchFamily="18" charset="0"/>
              </a:rPr>
              <a:t>. Формируется приблизительно к 3-4м годам. Понимает, что он отличается от других людей. И не обязательно быть точно таким. Но нужно быть причастным к значимым взрослым, помогать, присутствовать. В этом возрасте возникает чувство «мое</a:t>
            </a:r>
            <a:r>
              <a:rPr lang="ru-RU" dirty="0" smtClean="0">
                <a:latin typeface="Times New Roman" pitchFamily="18" charset="0"/>
                <a:cs typeface="Times New Roman" pitchFamily="18" charset="0"/>
              </a:rPr>
              <a:t>».</a:t>
            </a:r>
          </a:p>
          <a:p>
            <a:pPr marL="457200" indent="-457200" algn="just">
              <a:buFont typeface="+mj-lt"/>
              <a:buAutoNum type="arabicParenR"/>
            </a:pPr>
            <a:r>
              <a:rPr lang="ru-RU" b="1" dirty="0">
                <a:latin typeface="Times New Roman" pitchFamily="18" charset="0"/>
                <a:cs typeface="Times New Roman" pitchFamily="18" charset="0"/>
              </a:rPr>
              <a:t>Привязанность на уровне значимости</a:t>
            </a:r>
            <a:r>
              <a:rPr lang="ru-RU" dirty="0">
                <a:latin typeface="Times New Roman" pitchFamily="18" charset="0"/>
                <a:cs typeface="Times New Roman" pitchFamily="18" charset="0"/>
              </a:rPr>
              <a:t>. Приблизительно к 4-5м годам. Ребенок хочет быть не только частью происходящего, не только походить на взрослого. Ребенок хочет, чтоб его ценили за его своеобразие, за его особенность, за то чем он является. Если ребенок на этом уровне привязанности  слишком часто чувствует себя отвергнутым и обесцененным, возникает опасность </a:t>
            </a:r>
            <a:r>
              <a:rPr lang="ru-RU" dirty="0" err="1" smtClean="0">
                <a:latin typeface="Times New Roman" pitchFamily="18" charset="0"/>
                <a:cs typeface="Times New Roman" pitchFamily="18" charset="0"/>
              </a:rPr>
              <a:t>застревания</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 данной точке или даже регресс к более ранним уровням. А если ребенок имеет достаточно уверенности в себе, то он может перейти на следующий уровень привязанности. </a:t>
            </a:r>
          </a:p>
          <a:p>
            <a:endParaRPr lang="ru-RU" dirty="0" smtClean="0">
              <a:latin typeface="Times New Roman" pitchFamily="18" charset="0"/>
              <a:cs typeface="Times New Roman" pitchFamily="18" charset="0"/>
            </a:endParaRPr>
          </a:p>
          <a:p>
            <a:pPr marL="457200" indent="-457200">
              <a:buFont typeface="+mj-lt"/>
              <a:buAutoNum type="arabicParen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3376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9971" y="1149765"/>
            <a:ext cx="10537372" cy="3416320"/>
          </a:xfrm>
          <a:prstGeom prst="rect">
            <a:avLst/>
          </a:prstGeom>
        </p:spPr>
        <p:txBody>
          <a:bodyPr wrap="square">
            <a:spAutoFit/>
          </a:bodyPr>
          <a:lstStyle/>
          <a:p>
            <a:pPr marL="342900" indent="-342900" algn="just">
              <a:buFont typeface="+mj-lt"/>
              <a:buAutoNum type="arabicParenR" startAt="5"/>
            </a:pPr>
            <a:r>
              <a:rPr lang="ru-RU" b="1" dirty="0" smtClean="0">
                <a:latin typeface="Times New Roman" pitchFamily="18" charset="0"/>
                <a:cs typeface="Times New Roman" pitchFamily="18" charset="0"/>
              </a:rPr>
              <a:t>Привязанность </a:t>
            </a:r>
            <a:r>
              <a:rPr lang="ru-RU" b="1" dirty="0">
                <a:latin typeface="Times New Roman" pitchFamily="18" charset="0"/>
                <a:cs typeface="Times New Roman" pitchFamily="18" charset="0"/>
              </a:rPr>
              <a:t>на уровне эмоциональной близости, любви, </a:t>
            </a:r>
            <a:r>
              <a:rPr lang="ru-RU" dirty="0" smtClean="0">
                <a:latin typeface="Times New Roman" pitchFamily="18" charset="0"/>
                <a:cs typeface="Times New Roman" pitchFamily="18" charset="0"/>
              </a:rPr>
              <a:t>(около </a:t>
            </a:r>
            <a:r>
              <a:rPr lang="ru-RU" dirty="0">
                <a:latin typeface="Times New Roman" pitchFamily="18" charset="0"/>
                <a:cs typeface="Times New Roman" pitchFamily="18" charset="0"/>
              </a:rPr>
              <a:t>5 </a:t>
            </a:r>
            <a:r>
              <a:rPr lang="ru-RU" dirty="0" smtClean="0">
                <a:latin typeface="Times New Roman" pitchFamily="18" charset="0"/>
                <a:cs typeface="Times New Roman" pitchFamily="18" charset="0"/>
              </a:rPr>
              <a:t>лет). </a:t>
            </a:r>
            <a:r>
              <a:rPr lang="ru-RU" dirty="0">
                <a:latin typeface="Times New Roman" pitchFamily="18" charset="0"/>
                <a:cs typeface="Times New Roman" pitchFamily="18" charset="0"/>
              </a:rPr>
              <a:t>Ребенок осознает свое своеобразие и </a:t>
            </a:r>
            <a:r>
              <a:rPr lang="ru-RU" dirty="0" smtClean="0">
                <a:latin typeface="Times New Roman" pitchFamily="18" charset="0"/>
                <a:cs typeface="Times New Roman" pitchFamily="18" charset="0"/>
              </a:rPr>
              <a:t>целостность, </a:t>
            </a:r>
            <a:r>
              <a:rPr lang="ru-RU" dirty="0">
                <a:latin typeface="Times New Roman" pitchFamily="18" charset="0"/>
                <a:cs typeface="Times New Roman" pitchFamily="18" charset="0"/>
              </a:rPr>
              <a:t>и индивидуальность других, прежде всего самых </a:t>
            </a:r>
            <a:r>
              <a:rPr lang="ru-RU" dirty="0" smtClean="0">
                <a:latin typeface="Times New Roman" pitchFamily="18" charset="0"/>
                <a:cs typeface="Times New Roman" pitchFamily="18" charset="0"/>
              </a:rPr>
              <a:t>близких, </a:t>
            </a:r>
            <a:r>
              <a:rPr lang="ru-RU" dirty="0">
                <a:latin typeface="Times New Roman" pitchFamily="18" charset="0"/>
                <a:cs typeface="Times New Roman" pitchFamily="18" charset="0"/>
              </a:rPr>
              <a:t>и научается испытывать эмоциональную индивидуальную любовь. Эта эмоциональная  любовь дает ребенку возможность сохранить внутреннюю связь с любимым человеком, даже при длительном </a:t>
            </a:r>
            <a:r>
              <a:rPr lang="ru-RU" dirty="0" smtClean="0">
                <a:latin typeface="Times New Roman" pitchFamily="18" charset="0"/>
                <a:cs typeface="Times New Roman" pitchFamily="18" charset="0"/>
              </a:rPr>
              <a:t>расставании </a:t>
            </a:r>
            <a:r>
              <a:rPr lang="ru-RU" dirty="0">
                <a:latin typeface="Times New Roman" pitchFamily="18" charset="0"/>
                <a:cs typeface="Times New Roman" pitchFamily="18" charset="0"/>
              </a:rPr>
              <a:t>с </a:t>
            </a:r>
            <a:r>
              <a:rPr lang="ru-RU" dirty="0" smtClean="0">
                <a:latin typeface="Times New Roman" pitchFamily="18" charset="0"/>
                <a:cs typeface="Times New Roman" pitchFamily="18" charset="0"/>
              </a:rPr>
              <a:t>ним. </a:t>
            </a:r>
            <a:r>
              <a:rPr lang="ru-RU" dirty="0">
                <a:latin typeface="Times New Roman" pitchFamily="18" charset="0"/>
                <a:cs typeface="Times New Roman" pitchFamily="18" charset="0"/>
              </a:rPr>
              <a:t>Эмоциональная близость подразумевает признание индивидуальности других людей. </a:t>
            </a:r>
            <a:endParaRPr lang="ru-RU" dirty="0" smtClean="0">
              <a:latin typeface="Times New Roman" pitchFamily="18" charset="0"/>
              <a:cs typeface="Times New Roman" pitchFamily="18" charset="0"/>
            </a:endParaRPr>
          </a:p>
          <a:p>
            <a:pPr marL="342900" indent="-342900" algn="just">
              <a:buFont typeface="+mj-lt"/>
              <a:buAutoNum type="arabicParenR" startAt="5"/>
            </a:pPr>
            <a:endParaRPr lang="ru-RU" dirty="0">
              <a:latin typeface="Times New Roman" pitchFamily="18" charset="0"/>
              <a:cs typeface="Times New Roman" pitchFamily="18" charset="0"/>
            </a:endParaRPr>
          </a:p>
          <a:p>
            <a:pPr marL="342900" indent="-342900" algn="just">
              <a:buFont typeface="+mj-lt"/>
              <a:buAutoNum type="arabicParenR" startAt="5"/>
            </a:pPr>
            <a:r>
              <a:rPr lang="ru-RU" b="1" dirty="0" smtClean="0">
                <a:latin typeface="Times New Roman" pitchFamily="18" charset="0"/>
                <a:cs typeface="Times New Roman" pitchFamily="18" charset="0"/>
              </a:rPr>
              <a:t>Привязанность </a:t>
            </a:r>
            <a:r>
              <a:rPr lang="ru-RU" b="1" dirty="0">
                <a:latin typeface="Times New Roman" pitchFamily="18" charset="0"/>
                <a:cs typeface="Times New Roman" pitchFamily="18" charset="0"/>
              </a:rPr>
              <a:t>на уровне психологической близости, </a:t>
            </a:r>
            <a:r>
              <a:rPr lang="ru-RU" dirty="0">
                <a:latin typeface="Times New Roman" pitchFamily="18" charset="0"/>
                <a:cs typeface="Times New Roman" pitchFamily="18" charset="0"/>
              </a:rPr>
              <a:t>познанность другого, любовь с значимым взрослым приводит к психологическому доверию и близости. Ребенок хочет, чтобы близкий человек хорошо его знал. Это похоже на аналог взрослой любви и дружбы. Можно выдержать разлуку со взрослым (так как взрослый </a:t>
            </a:r>
            <a:r>
              <a:rPr lang="ru-RU" dirty="0" smtClean="0">
                <a:latin typeface="Times New Roman" pitchFamily="18" charset="0"/>
                <a:cs typeface="Times New Roman" pitchFamily="18" charset="0"/>
              </a:rPr>
              <a:t>- уже </a:t>
            </a:r>
            <a:r>
              <a:rPr lang="ru-RU" dirty="0">
                <a:latin typeface="Times New Roman" pitchFamily="18" charset="0"/>
                <a:cs typeface="Times New Roman" pitchFamily="18" charset="0"/>
              </a:rPr>
              <a:t>устойчивый </a:t>
            </a:r>
            <a:r>
              <a:rPr lang="ru-RU" dirty="0" smtClean="0">
                <a:latin typeface="Times New Roman" pitchFamily="18" charset="0"/>
                <a:cs typeface="Times New Roman" pitchFamily="18" charset="0"/>
              </a:rPr>
              <a:t>образ внутри </a:t>
            </a:r>
            <a:r>
              <a:rPr lang="ru-RU" dirty="0" smtClean="0">
                <a:latin typeface="Times New Roman" pitchFamily="18" charset="0"/>
                <a:cs typeface="Times New Roman" pitchFamily="18" charset="0"/>
              </a:rPr>
              <a:t>ребенка). </a:t>
            </a:r>
            <a:r>
              <a:rPr lang="ru-RU" dirty="0">
                <a:latin typeface="Times New Roman" pitchFamily="18" charset="0"/>
                <a:cs typeface="Times New Roman" pitchFamily="18" charset="0"/>
              </a:rPr>
              <a:t>Привязанность через душевное доверие. Оно поддерживает человека в те моменты, когда человеку не очень хорошо. Такая привязанность позволяет ребенку двигаться и осваивать вселенную. </a:t>
            </a:r>
          </a:p>
        </p:txBody>
      </p:sp>
    </p:spTree>
    <p:extLst>
      <p:ext uri="{BB962C8B-B14F-4D97-AF65-F5344CB8AC3E}">
        <p14:creationId xmlns:p14="http://schemas.microsoft.com/office/powerpoint/2010/main" val="10857918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2881</Words>
  <Application>Microsoft Office PowerPoint</Application>
  <PresentationFormat>Произвольный</PresentationFormat>
  <Paragraphs>223</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Учет особенностей личности травмированного ребенка, как способ профилактики  жестокого обращения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Пользователь</cp:lastModifiedBy>
  <cp:revision>31</cp:revision>
  <cp:lastPrinted>2024-04-16T09:53:48Z</cp:lastPrinted>
  <dcterms:created xsi:type="dcterms:W3CDTF">2021-10-25T09:09:57Z</dcterms:created>
  <dcterms:modified xsi:type="dcterms:W3CDTF">2024-04-17T06:33:03Z</dcterms:modified>
</cp:coreProperties>
</file>